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10"/>
  </p:notesMasterIdLst>
  <p:sldIdLst>
    <p:sldId id="304" r:id="rId2"/>
    <p:sldId id="308" r:id="rId3"/>
    <p:sldId id="323" r:id="rId4"/>
    <p:sldId id="309" r:id="rId5"/>
    <p:sldId id="313" r:id="rId6"/>
    <p:sldId id="314" r:id="rId7"/>
    <p:sldId id="319" r:id="rId8"/>
    <p:sldId id="320" r:id="rId9"/>
  </p:sldIdLst>
  <p:sldSz cx="9144000" cy="6858000" type="screen4x3"/>
  <p:notesSz cx="6858000" cy="9144000"/>
  <p:embeddedFontLst>
    <p:embeddedFont>
      <p:font typeface="Open Sans" pitchFamily="34" charset="0"/>
      <p:regular r:id="rId11"/>
      <p:bold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2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566"/>
    <a:srgbClr val="79BDE9"/>
    <a:srgbClr val="82E3FF"/>
    <a:srgbClr val="66A6CF"/>
    <a:srgbClr val="001E4A"/>
    <a:srgbClr val="111C30"/>
    <a:srgbClr val="001934"/>
    <a:srgbClr val="071A34"/>
    <a:srgbClr val="6AA6CD"/>
    <a:srgbClr val="5697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97" autoAdjust="0"/>
    <p:restoredTop sz="86410" autoAdjust="0"/>
  </p:normalViewPr>
  <p:slideViewPr>
    <p:cSldViewPr showGuides="1">
      <p:cViewPr varScale="1">
        <p:scale>
          <a:sx n="68" d="100"/>
          <a:sy n="68" d="100"/>
        </p:scale>
        <p:origin x="-101" y="-77"/>
      </p:cViewPr>
      <p:guideLst>
        <p:guide orient="horz" pos="2160"/>
        <p:guide pos="2880"/>
        <p:guide pos="2928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787" y="109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6F08-7E7C-4CF9-9701-6A86A4103234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6FC6-7F58-4C84-880A-FF2087D628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705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curtis@maine.ed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One Journal Issue, Two Activities, Three Views: Information Creation as</a:t>
            </a:r>
          </a:p>
          <a:p>
            <a:r>
              <a:rPr lang="en-US" b="1" dirty="0"/>
              <a:t>a Process</a:t>
            </a:r>
          </a:p>
          <a:p>
            <a:endParaRPr lang="en-US" dirty="0"/>
          </a:p>
          <a:p>
            <a:r>
              <a:rPr lang="en-US" dirty="0"/>
              <a:t>Nancy R. Curtis, </a:t>
            </a:r>
            <a:r>
              <a:rPr lang="en-US" dirty="0" smtClean="0">
                <a:hlinkClick r:id="rId3"/>
              </a:rPr>
              <a:t>ncurtis@maine.edu</a:t>
            </a:r>
            <a:endParaRPr lang="en-US" dirty="0" smtClean="0"/>
          </a:p>
          <a:p>
            <a:r>
              <a:rPr lang="en-US" dirty="0" smtClean="0"/>
              <a:t>Science </a:t>
            </a:r>
            <a:r>
              <a:rPr lang="en-US" dirty="0"/>
              <a:t>Reference </a:t>
            </a:r>
            <a:r>
              <a:rPr lang="en-US" dirty="0" smtClean="0"/>
              <a:t>Librarian</a:t>
            </a:r>
          </a:p>
          <a:p>
            <a:r>
              <a:rPr lang="en-US" dirty="0" smtClean="0"/>
              <a:t>University </a:t>
            </a:r>
            <a:r>
              <a:rPr lang="en-US" dirty="0"/>
              <a:t>of Maine </a:t>
            </a:r>
          </a:p>
          <a:p>
            <a:endParaRPr lang="en-US" dirty="0"/>
          </a:p>
          <a:p>
            <a:r>
              <a:rPr lang="en-US" smtClean="0"/>
              <a:t>Presented </a:t>
            </a:r>
            <a:r>
              <a:rPr lang="en-US" dirty="0"/>
              <a:t>June </a:t>
            </a:r>
            <a:r>
              <a:rPr lang="en-US" dirty="0" smtClean="0"/>
              <a:t>11, 2018</a:t>
            </a:r>
          </a:p>
          <a:p>
            <a:r>
              <a:rPr lang="en-US" dirty="0" smtClean="0"/>
              <a:t>Special </a:t>
            </a:r>
            <a:r>
              <a:rPr lang="en-US" dirty="0"/>
              <a:t>Libraries Association Annual Conference, Baltimore, Maryland [MD], USA</a:t>
            </a:r>
          </a:p>
          <a:p>
            <a:endParaRPr lang="en-US" dirty="0" smtClean="0"/>
          </a:p>
          <a:p>
            <a:r>
              <a:rPr lang="en-US" dirty="0" smtClean="0"/>
              <a:t>Presentation within educational </a:t>
            </a:r>
            <a:r>
              <a:rPr lang="en-US" dirty="0"/>
              <a:t>s</a:t>
            </a:r>
            <a:r>
              <a:rPr lang="en-US" dirty="0" smtClean="0"/>
              <a:t>ession </a:t>
            </a:r>
            <a:r>
              <a:rPr lang="en-US" dirty="0"/>
              <a:t>“Putting a Frame Around STEM Instruction: Lightning Talks on Successful Implementations of the ACRL Framework in STEM Information Literacy Instruction”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Context matters.</a:t>
            </a:r>
          </a:p>
          <a:p>
            <a:endParaRPr lang="en-US" dirty="0"/>
          </a:p>
          <a:p>
            <a:r>
              <a:rPr lang="en-US" dirty="0"/>
              <a:t>At a meeting of chefs or foodies, this graphic might suggest Mediterranean cuisine or salsa.</a:t>
            </a:r>
          </a:p>
          <a:p>
            <a:endParaRPr lang="en-US" dirty="0"/>
          </a:p>
          <a:p>
            <a:r>
              <a:rPr lang="en-US" dirty="0"/>
              <a:t>At a librarians’ meeting, it’s a bunch of vegetables.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428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undergraduate students don’t have the same context as instructors or librarians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Librarians and instructors  assume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Students are familiar with the “journal” </a:t>
            </a:r>
            <a:r>
              <a:rPr lang="en-US" dirty="0" smtClean="0"/>
              <a:t>container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 Students can correctly identify specific items called “scholarly articles” within that </a:t>
            </a:r>
            <a:r>
              <a:rPr lang="en-US" dirty="0" smtClean="0"/>
              <a:t>container.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for our students all articles float without context in the </a:t>
            </a:r>
            <a:r>
              <a:rPr lang="en-US" dirty="0" smtClean="0"/>
              <a:t>cloud.</a:t>
            </a:r>
          </a:p>
          <a:p>
            <a:endParaRPr lang="en-US" dirty="0"/>
          </a:p>
          <a:p>
            <a:r>
              <a:rPr lang="en-US" dirty="0" smtClean="0"/>
              <a:t>In databases popular with undergraduates, limits—“</a:t>
            </a:r>
            <a:r>
              <a:rPr lang="en-US" dirty="0"/>
              <a:t>s</a:t>
            </a:r>
            <a:r>
              <a:rPr lang="en-US" dirty="0" smtClean="0"/>
              <a:t>cholarly,” “academic,” “peer reviewed”—all operate on journal titles, not on individual articles.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Result: students select short items that their instructors deem inappropriate.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879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created a </a:t>
            </a:r>
            <a:r>
              <a:rPr lang="en-US" dirty="0" smtClean="0"/>
              <a:t>lesson</a:t>
            </a:r>
            <a:r>
              <a:rPr lang="en-US" dirty="0"/>
              <a:t>, based on Burkhardt (2016, p. 87</a:t>
            </a:r>
            <a:r>
              <a:rPr lang="en-US" dirty="0" smtClean="0"/>
              <a:t>), </a:t>
            </a:r>
            <a:r>
              <a:rPr lang="en-US" dirty="0"/>
              <a:t>with 2 activities to introduce 1st year 1st semester science majors to scientific </a:t>
            </a:r>
            <a:r>
              <a:rPr lang="en-US" dirty="0" smtClean="0"/>
              <a:t>journals.</a:t>
            </a:r>
          </a:p>
          <a:p>
            <a:endParaRPr lang="en-US" dirty="0"/>
          </a:p>
          <a:p>
            <a:r>
              <a:rPr lang="en-US" dirty="0"/>
              <a:t>These activities relate to </a:t>
            </a:r>
            <a:r>
              <a:rPr lang="en-US" dirty="0" smtClean="0"/>
              <a:t>the </a:t>
            </a:r>
            <a:r>
              <a:rPr lang="en-US" dirty="0"/>
              <a:t>Frame: “Information Creation as a Process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/>
              <a:t>What students can learn about this concept is: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packaging of journals and articles affects how we perceive their content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packaging varies between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586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723900"/>
            <a:ext cx="2286000" cy="171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5486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I created a lesson, based on Burkhardt (2016, p. 87) to present in 2 classes: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Molecular and Biomedical Sciences (mostly pre-med students)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Physics and Astronomy.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(Activities are applicable to other STEM majors, too.)</a:t>
            </a:r>
          </a:p>
          <a:p>
            <a:endParaRPr lang="en-US" dirty="0" smtClean="0"/>
          </a:p>
          <a:p>
            <a:r>
              <a:rPr lang="en-US" dirty="0" smtClean="0"/>
              <a:t>The lesson includes 2 activities, each based around a single current issue of a scientific journal containing multiple types of articles: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JAMA: The Journal of the American Medical Association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Science</a:t>
            </a:r>
            <a:r>
              <a:rPr lang="en-US" dirty="0" smtClean="0"/>
              <a:t> (could also use </a:t>
            </a:r>
            <a:r>
              <a:rPr lang="en-US" i="1" dirty="0" smtClean="0"/>
              <a:t>Nature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-------------------------------------------------------------------------------------------------------------------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Specifics for Activity 1 (Fall 2017):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Bibliographic database—</a:t>
            </a:r>
            <a:r>
              <a:rPr lang="en-US" i="1" dirty="0" smtClean="0"/>
              <a:t>Academic Search Complete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ToC service—</a:t>
            </a:r>
            <a:r>
              <a:rPr lang="en-US" i="1" dirty="0" smtClean="0"/>
              <a:t>BrowZine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Students seated in small groups to facilitate discussion.</a:t>
            </a:r>
          </a:p>
          <a:p>
            <a:endParaRPr lang="en-US" dirty="0" smtClean="0"/>
          </a:p>
          <a:p>
            <a:r>
              <a:rPr lang="en-US" dirty="0" smtClean="0"/>
              <a:t>Formative assessment: verbal replies to instructor query.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Observations: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replied that indexed records are most useful for a first look—faster than reading </a:t>
            </a:r>
            <a:r>
              <a:rPr lang="en-US" dirty="0" smtClean="0"/>
              <a:t>abstracts.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ToC</a:t>
            </a:r>
            <a:r>
              <a:rPr lang="en-US" dirty="0" smtClean="0"/>
              <a:t> </a:t>
            </a:r>
            <a:r>
              <a:rPr lang="en-US" dirty="0"/>
              <a:t>service baffles </a:t>
            </a:r>
            <a:r>
              <a:rPr lang="en-US" dirty="0" smtClean="0"/>
              <a:t>students and </a:t>
            </a:r>
            <a:r>
              <a:rPr lang="en-US" dirty="0"/>
              <a:t>seems </a:t>
            </a:r>
            <a:r>
              <a:rPr lang="en-US" dirty="0" smtClean="0"/>
              <a:t>pointless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397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685800"/>
            <a:ext cx="2286000" cy="1714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5486400" cy="586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Activity 2 is a variant of “scholarly vs. </a:t>
            </a:r>
            <a:r>
              <a:rPr lang="en-US" dirty="0"/>
              <a:t>popular” (“scholarly and popular and…,” </a:t>
            </a:r>
            <a:r>
              <a:rPr lang="en-US" dirty="0" err="1"/>
              <a:t>Seeber</a:t>
            </a:r>
            <a:r>
              <a:rPr lang="en-US" dirty="0"/>
              <a:t>, 2016</a:t>
            </a:r>
            <a:r>
              <a:rPr lang="en-US" dirty="0" smtClean="0"/>
              <a:t>) focused </a:t>
            </a:r>
            <a:r>
              <a:rPr lang="en-US" dirty="0"/>
              <a:t>at the article level.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presented students a very brief verbal summary of audiences for and/or reasons to read popular, scholarly, and trade or professional </a:t>
            </a:r>
            <a:r>
              <a:rPr lang="en-US" dirty="0"/>
              <a:t>articles.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assigned articles from the same journal issue viewed in Activity 1</a:t>
            </a:r>
            <a:r>
              <a:rPr lang="en-US" dirty="0"/>
              <a:t>. Students categorized articles by intended audience.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</a:t>
            </a:r>
          </a:p>
          <a:p>
            <a:endParaRPr lang="en-US" dirty="0"/>
          </a:p>
          <a:p>
            <a:r>
              <a:rPr lang="en-US" dirty="0" smtClean="0"/>
              <a:t>Specifics for Activity </a:t>
            </a:r>
            <a:r>
              <a:rPr lang="en-US" dirty="0"/>
              <a:t>2 (Fall 2017):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Students could refer to table (on class </a:t>
            </a:r>
            <a:r>
              <a:rPr lang="en-US" dirty="0" err="1" smtClean="0"/>
              <a:t>LibGuide</a:t>
            </a:r>
            <a:r>
              <a:rPr lang="en-US" dirty="0" smtClean="0"/>
              <a:t>) characterizing journal types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Students seated in small groups to facilitate discussion.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 smtClean="0"/>
              <a:t>JAMA</a:t>
            </a:r>
            <a:r>
              <a:rPr lang="en-US" dirty="0" smtClean="0"/>
              <a:t> sections used for exercise (popular, trade, scholarly):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JAMA Patient Page | A Piece of My Mind | Poetry and Medicine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JAMA Clinical Challenge | A Piece of My Mind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Original Investigation.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Science</a:t>
            </a:r>
            <a:r>
              <a:rPr lang="en-US" dirty="0"/>
              <a:t> sections </a:t>
            </a:r>
            <a:r>
              <a:rPr lang="en-US" dirty="0" smtClean="0"/>
              <a:t>used</a:t>
            </a:r>
            <a:r>
              <a:rPr lang="en-US" dirty="0"/>
              <a:t> for exercise (popular, trade, scholarly):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Features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Products &amp; Materials | Working Life</a:t>
            </a: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Research Articles.</a:t>
            </a:r>
          </a:p>
          <a:p>
            <a:endParaRPr lang="en-US" dirty="0" smtClean="0"/>
          </a:p>
          <a:p>
            <a:r>
              <a:rPr lang="en-US" dirty="0" smtClean="0"/>
              <a:t>Formative assessment: verbal replies to instructor query.</a:t>
            </a:r>
          </a:p>
          <a:p>
            <a:endParaRPr lang="en-US" dirty="0"/>
          </a:p>
          <a:p>
            <a:r>
              <a:rPr lang="en-US" dirty="0"/>
              <a:t>-------------------------------------------------------------------------------------------------------------------</a:t>
            </a:r>
          </a:p>
          <a:p>
            <a:endParaRPr lang="en-US" dirty="0"/>
          </a:p>
          <a:p>
            <a:r>
              <a:rPr lang="en-US" dirty="0" smtClean="0"/>
              <a:t>My wrap-up after the activities: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Any </a:t>
            </a:r>
            <a:r>
              <a:rPr lang="en-US" dirty="0"/>
              <a:t>journal issue may contain different types of </a:t>
            </a:r>
            <a:r>
              <a:rPr lang="en-US" dirty="0" smtClean="0"/>
              <a:t>articles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most science assignments, only research articles are appropriate. But always check instructions</a:t>
            </a:r>
            <a:r>
              <a:rPr lang="en-US" dirty="0" smtClean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publisher’s version of a journal issue provides additional visual and organizational cues about intended audiences for individual articles.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488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72000"/>
            <a:ext cx="5486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year, 1</a:t>
            </a:r>
            <a:r>
              <a:rPr lang="en-US" baseline="30000" dirty="0" smtClean="0"/>
              <a:t>st</a:t>
            </a:r>
            <a:r>
              <a:rPr lang="en-US" dirty="0" smtClean="0"/>
              <a:t> semester one-shots are challenging in the absence of library related assignments. </a:t>
            </a:r>
          </a:p>
          <a:p>
            <a:endParaRPr lang="en-US" dirty="0"/>
          </a:p>
          <a:p>
            <a:r>
              <a:rPr lang="en-US" dirty="0" smtClean="0"/>
              <a:t>I presented these activities as problem-centered and </a:t>
            </a:r>
            <a:r>
              <a:rPr lang="en-US" dirty="0"/>
              <a:t>relevant: “You will need to do this for your [future] classes.”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will eliminate the </a:t>
            </a:r>
            <a:r>
              <a:rPr lang="en-US" dirty="0" err="1" smtClean="0"/>
              <a:t>ToC</a:t>
            </a:r>
            <a:r>
              <a:rPr lang="en-US" dirty="0" smtClean="0"/>
              <a:t> </a:t>
            </a:r>
            <a:r>
              <a:rPr lang="en-US" dirty="0"/>
              <a:t>view from Activity </a:t>
            </a:r>
            <a:r>
              <a:rPr lang="en-US" dirty="0" smtClean="0"/>
              <a:t>1 based on student reactions.</a:t>
            </a:r>
          </a:p>
          <a:p>
            <a:endParaRPr lang="en-US" dirty="0"/>
          </a:p>
          <a:p>
            <a:r>
              <a:rPr lang="en-US" dirty="0"/>
              <a:t>I used </a:t>
            </a:r>
            <a:r>
              <a:rPr lang="en-US" i="1" dirty="0"/>
              <a:t>Academic Search Complete</a:t>
            </a:r>
            <a:r>
              <a:rPr lang="en-US" dirty="0"/>
              <a:t>, a general database, but may use </a:t>
            </a:r>
            <a:r>
              <a:rPr lang="en-US" i="1" dirty="0"/>
              <a:t>PubMed</a:t>
            </a:r>
            <a:r>
              <a:rPr lang="en-US" dirty="0"/>
              <a:t> and </a:t>
            </a:r>
            <a:r>
              <a:rPr lang="en-US" i="1" dirty="0"/>
              <a:t>Web of Science</a:t>
            </a:r>
            <a:r>
              <a:rPr lang="en-US" dirty="0"/>
              <a:t> in the future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If possible, I will incorporate reflection on an additional </a:t>
            </a:r>
            <a:r>
              <a:rPr lang="en-US" dirty="0" smtClean="0"/>
              <a:t>Frame, “Searching </a:t>
            </a:r>
            <a:r>
              <a:rPr lang="en-US" dirty="0"/>
              <a:t>as Strategic </a:t>
            </a:r>
            <a:r>
              <a:rPr lang="en-US" dirty="0" smtClean="0"/>
              <a:t>Exploration:”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/>
              <a:t>What types of articles can you find via library databases?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/>
              <a:t>What articles can’t be found via library databases?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58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892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6FC6-7F58-4C84-880A-FF2087D628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3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204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538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010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ash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ogo, The University of Ma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2667000" cy="848592"/>
          </a:xfrm>
          <a:prstGeom prst="rect">
            <a:avLst/>
          </a:prstGeom>
        </p:spPr>
      </p:pic>
      <p:sp>
        <p:nvSpPr>
          <p:cNvPr id="5" name="Text Placeholder 6 big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200400"/>
            <a:ext cx="3581400" cy="198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Text Placeholder 8 small blue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5410200"/>
            <a:ext cx="35814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66A6C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 long at bottom"/>
          <p:cNvSpPr>
            <a:spLocks noGrp="1"/>
          </p:cNvSpPr>
          <p:nvPr>
            <p:ph type="body" sz="quarter" idx="13"/>
          </p:nvPr>
        </p:nvSpPr>
        <p:spPr>
          <a:xfrm>
            <a:off x="30480" y="5906135"/>
            <a:ext cx="911352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8650" y="4191000"/>
            <a:ext cx="363855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28650" y="5105400"/>
            <a:ext cx="3638550" cy="45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762000" y="3352800"/>
            <a:ext cx="3810000" cy="45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772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ash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2667000" cy="848592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200400"/>
            <a:ext cx="3581400" cy="198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5410200"/>
            <a:ext cx="35814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66A6C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" y="5906135"/>
            <a:ext cx="911352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8650" y="3200400"/>
            <a:ext cx="363855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28650" y="4724400"/>
            <a:ext cx="363855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762000" y="2209800"/>
            <a:ext cx="381000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05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1740"/>
            <a:ext cx="8229600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1" name="Isosceles Triangle 10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65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Comparis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514600"/>
            <a:ext cx="4040188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List 1 headline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7838"/>
            <a:ext cx="4040188" cy="2773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514600"/>
            <a:ext cx="4041775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List 2 headline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7838"/>
            <a:ext cx="4041775" cy="27733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2" name="Isosceles Triangle 11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51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407924"/>
            <a:ext cx="8229600" cy="3916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0" name="Isosceles Triangle 9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366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463825" y="2564999"/>
            <a:ext cx="5448080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3" name="Isosceles Triangle 12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3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463825" y="2564999"/>
            <a:ext cx="5448080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035863" y="2564999"/>
            <a:ext cx="2651760" cy="375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Note some important details on your chart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6" name="Isosceles Triangle 15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1849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63824" y="2564999"/>
            <a:ext cx="4020590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4624552" y="2564999"/>
            <a:ext cx="4020042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1" name="Isosceles Triangle 10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 descr="UMaine_fullcrest_logo4c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001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0773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914400"/>
            <a:chOff x="0" y="0"/>
            <a:chExt cx="9144000" cy="914400"/>
          </a:xfrm>
          <a:solidFill>
            <a:srgbClr val="001E4A"/>
          </a:solidFill>
        </p:grpSpPr>
        <p:sp>
          <p:nvSpPr>
            <p:cNvPr id="12" name="Isosceles Triangle 11"/>
            <p:cNvSpPr/>
            <p:nvPr userDrawn="1"/>
          </p:nvSpPr>
          <p:spPr>
            <a:xfrm rot="10800000">
              <a:off x="304800" y="685800"/>
              <a:ext cx="685800" cy="2286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62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Logo, The University of Ma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981200" cy="6303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here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362200" y="1295400"/>
            <a:ext cx="9144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Ctext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1740"/>
            <a:ext cx="4040188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here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491740"/>
            <a:ext cx="4041775" cy="36042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here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876800" y="5943600"/>
            <a:ext cx="914400" cy="9144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81000" y="6400800"/>
            <a:ext cx="1295400" cy="22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What about editorials, letters, and other not-quite-articles in scholarly titles?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629400" y="63246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What types of articles are these: popular, professional/trade, or scholarly?</a:t>
            </a:r>
          </a:p>
          <a:p>
            <a:pPr lvl="0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398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71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201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71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146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18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900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84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8C86-A179-4487-96E3-DCFE4FF64D45}" type="datetimeFigureOut">
              <a:rPr lang="en-US" smtClean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C5D3-F4D1-4F00-A9C1-695A8C22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89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  <p:sldLayoutId id="2147483689" r:id="rId13"/>
    <p:sldLayoutId id="2147483660" r:id="rId14"/>
    <p:sldLayoutId id="2147483663" r:id="rId15"/>
    <p:sldLayoutId id="2147483667" r:id="rId16"/>
    <p:sldLayoutId id="2147483674" r:id="rId17"/>
    <p:sldLayoutId id="2147483676" r:id="rId18"/>
    <p:sldLayoutId id="2147483675" r:id="rId19"/>
    <p:sldLayoutId id="2147483693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term/onion/146467" TargetMode="External"/><Relationship Id="rId13" Type="http://schemas.openxmlformats.org/officeDocument/2006/relationships/hyperlink" Target="https://thenounproject.com/term/cloud/1728326" TargetMode="External"/><Relationship Id="rId18" Type="http://schemas.openxmlformats.org/officeDocument/2006/relationships/hyperlink" Target="https://fontawesome.com/icons/file-alt?style=solid" TargetMode="External"/><Relationship Id="rId3" Type="http://schemas.openxmlformats.org/officeDocument/2006/relationships/hyperlink" Target="https://thenounproject.com/term/tomato/1285672" TargetMode="External"/><Relationship Id="rId7" Type="http://schemas.openxmlformats.org/officeDocument/2006/relationships/hyperlink" Target="https://thenounproject.com/waymanate/" TargetMode="External"/><Relationship Id="rId12" Type="http://schemas.openxmlformats.org/officeDocument/2006/relationships/hyperlink" Target="https://creativecommons.org/licenses/by/4.0/" TargetMode="External"/><Relationship Id="rId17" Type="http://schemas.openxmlformats.org/officeDocument/2006/relationships/hyperlink" Target="https://fontawesome.com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fontawesome.com/icons/file-pdf?style=solid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henounproject.com/term/garlic/41709" TargetMode="External"/><Relationship Id="rId11" Type="http://schemas.openxmlformats.org/officeDocument/2006/relationships/hyperlink" Target="https://pixabay.com/en/users/niekverlaan-80788/" TargetMode="External"/><Relationship Id="rId5" Type="http://schemas.openxmlformats.org/officeDocument/2006/relationships/hyperlink" Target="https://thenounproject.com/term/capsicum/1285661" TargetMode="External"/><Relationship Id="rId15" Type="http://schemas.openxmlformats.org/officeDocument/2006/relationships/hyperlink" Target="https://fontawesome.com/icons/file-pdf?style=regular" TargetMode="External"/><Relationship Id="rId10" Type="http://schemas.openxmlformats.org/officeDocument/2006/relationships/hyperlink" Target="https://pixabay.com/en/red-paprika-organic-vegetable-417106/" TargetMode="External"/><Relationship Id="rId4" Type="http://schemas.openxmlformats.org/officeDocument/2006/relationships/hyperlink" Target="https://thenounproject.com/naripuru/" TargetMode="External"/><Relationship Id="rId9" Type="http://schemas.openxmlformats.org/officeDocument/2006/relationships/hyperlink" Target="https://thenounproject.com/erinkbattersby" TargetMode="External"/><Relationship Id="rId14" Type="http://schemas.openxmlformats.org/officeDocument/2006/relationships/hyperlink" Target="https://thenounproject.com/ghlfurtad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repository.arizona.edu/handle/10150/6077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 bwMode="gray">
          <a:xfrm>
            <a:off x="628650" y="1676399"/>
            <a:ext cx="7905750" cy="9144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One Journal Issue, </a:t>
            </a:r>
            <a:r>
              <a:rPr lang="en-US" sz="44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Two Activities</a:t>
            </a:r>
            <a:r>
              <a:rPr lang="en-US" sz="4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Three Views: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1"/>
          </p:nvPr>
        </p:nvSpPr>
        <p:spPr bwMode="gray">
          <a:xfrm>
            <a:off x="628650" y="2895600"/>
            <a:ext cx="3638550" cy="1752600"/>
          </a:xfr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kern="1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Information Creation as a Process</a:t>
            </a:r>
            <a:endParaRPr lang="en-US" sz="4400" dirty="0" smtClean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Author Information"/>
          <p:cNvSpPr>
            <a:spLocks noGrp="1"/>
          </p:cNvSpPr>
          <p:nvPr>
            <p:ph type="body" sz="quarter" idx="13"/>
          </p:nvPr>
        </p:nvSpPr>
        <p:spPr bwMode="gray">
          <a:xfrm>
            <a:off x="628650" y="5257800"/>
            <a:ext cx="3943350" cy="953135"/>
          </a:xfrm>
        </p:spPr>
        <p:txBody>
          <a:bodyPr anchor="ctr">
            <a:noAutofit/>
          </a:bodyPr>
          <a:lstStyle/>
          <a:p>
            <a:pPr marL="0" indent="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kern="1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Nancy R. Curtis</a:t>
            </a:r>
            <a:endParaRPr lang="en-US" sz="2000" dirty="0" smtClean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 rtl="0" eaLnBrk="1" latinLnBrk="0" hangingPunct="1">
              <a:lnSpc>
                <a:spcPct val="100000"/>
              </a:lnSpc>
              <a:buFontTx/>
              <a:buNone/>
            </a:pPr>
            <a:r>
              <a:rPr lang="en-US" sz="2000" kern="1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ncurtis@maine.edu</a:t>
            </a:r>
            <a:endParaRPr lang="en-US" sz="2000" dirty="0" smtClean="0">
              <a:solidFill>
                <a:schemeClr val="bg1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" name="Picture 1" descr="Large red bell peppers with smaller red tomatoes, tan onions, and white garlic bulb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3" y="3886200"/>
            <a:ext cx="3218967" cy="1914310"/>
          </a:xfrm>
          <a:prstGeom prst="rect">
            <a:avLst/>
          </a:prstGeom>
        </p:spPr>
      </p:pic>
      <p:sp>
        <p:nvSpPr>
          <p:cNvPr id="10" name="Conference Information"/>
          <p:cNvSpPr>
            <a:spLocks noGrp="1"/>
          </p:cNvSpPr>
          <p:nvPr>
            <p:ph sz="quarter" idx="14"/>
          </p:nvPr>
        </p:nvSpPr>
        <p:spPr>
          <a:xfrm>
            <a:off x="0" y="6220244"/>
            <a:ext cx="9144000" cy="637756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en-US" sz="1400" kern="1200" dirty="0" smtClean="0">
                <a:solidFill>
                  <a:schemeClr val="bg1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pecial Libraries Association 2018 Annual Conference, June 9-13, Baltimore, MD</a:t>
            </a:r>
          </a:p>
        </p:txBody>
      </p:sp>
    </p:spTree>
    <p:extLst>
      <p:ext uri="{BB962C8B-B14F-4D97-AF65-F5344CB8AC3E}">
        <p14:creationId xmlns="" xmlns:p14="http://schemas.microsoft.com/office/powerpoint/2010/main" val="16804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title"/>
          </p:nvPr>
        </p:nvSpPr>
        <p:spPr>
          <a:xfrm>
            <a:off x="-1" y="762000"/>
            <a:ext cx="914399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kern="1200" dirty="0" smtClean="0">
                <a:solidFill>
                  <a:srgbClr val="002566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Deconstructed Journals</a:t>
            </a:r>
            <a:endParaRPr lang="en-US" sz="4000" b="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Speech Bubble 1" descr="Instructor's speech bubble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2667000" cy="914400"/>
          </a:xfrm>
          <a:prstGeom prst="wedgeRoundRectCallout">
            <a:avLst>
              <a:gd name="adj1" fmla="val -21227"/>
              <a:gd name="adj2" fmla="val 86357"/>
              <a:gd name="adj3" fmla="val 16667"/>
            </a:avLst>
          </a:prstGeom>
          <a:solidFill>
            <a:srgbClr val="002566"/>
          </a:solidFill>
          <a:ln>
            <a:solidFill>
              <a:srgbClr val="82E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solidFill>
                  <a:schemeClr val="l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 scholarly journals, not popular or trade journals.</a:t>
            </a:r>
          </a:p>
        </p:txBody>
      </p:sp>
      <p:sp>
        <p:nvSpPr>
          <p:cNvPr id="15" name="Speech Bubble 2" descr="First-year first-semester undergraduate's speech bubble"/>
          <p:cNvSpPr>
            <a:spLocks noGrp="1"/>
          </p:cNvSpPr>
          <p:nvPr>
            <p:ph sz="quarter" idx="4"/>
          </p:nvPr>
        </p:nvSpPr>
        <p:spPr>
          <a:xfrm flipH="1">
            <a:off x="2057398" y="3429000"/>
            <a:ext cx="1981201" cy="914400"/>
          </a:xfrm>
          <a:prstGeom prst="wedgeRoundRectCallout">
            <a:avLst>
              <a:gd name="adj1" fmla="val -20833"/>
              <a:gd name="adj2" fmla="val 85766"/>
              <a:gd name="adj3" fmla="val 16667"/>
            </a:avLst>
          </a:prstGeom>
          <a:solidFill>
            <a:srgbClr val="79BDE9"/>
          </a:solidFill>
          <a:ln>
            <a:solidFill>
              <a:srgbClr val="82E3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But I don’t even know what a “journal” is!</a:t>
            </a:r>
          </a:p>
        </p:txBody>
      </p:sp>
      <p:pic>
        <p:nvPicPr>
          <p:cNvPr id="2" name="Content Placeholder 1" descr="Light blue cloud outline containing open and filled red PDF icons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7" y="2057400"/>
            <a:ext cx="3995003" cy="2668332"/>
          </a:xfrm>
        </p:spPr>
      </p:pic>
      <p:sp>
        <p:nvSpPr>
          <p:cNvPr id="17" name="Bottom Text"/>
          <p:cNvSpPr>
            <a:spLocks noGrp="1"/>
          </p:cNvSpPr>
          <p:nvPr>
            <p:ph sz="quarter" idx="4"/>
          </p:nvPr>
        </p:nvSpPr>
        <p:spPr>
          <a:xfrm>
            <a:off x="0" y="5311140"/>
            <a:ext cx="9143999" cy="93726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about editorials, letters, and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other “not</a:t>
            </a: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quite</a:t>
            </a: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articles” in scholarly titles?</a:t>
            </a:r>
          </a:p>
        </p:txBody>
      </p:sp>
    </p:spTree>
    <p:extLst>
      <p:ext uri="{BB962C8B-B14F-4D97-AF65-F5344CB8AC3E}">
        <p14:creationId xmlns="" xmlns:p14="http://schemas.microsoft.com/office/powerpoint/2010/main" val="5848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0437"/>
            <a:ext cx="91440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Frame: Information</a:t>
            </a:r>
            <a:br>
              <a:rPr lang="en-US" sz="4400" b="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b="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 as a Process</a:t>
            </a:r>
            <a:endParaRPr lang="en-US" dirty="0">
              <a:solidFill>
                <a:srgbClr val="002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Content 1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8229600" cy="457200"/>
          </a:xfrm>
        </p:spPr>
        <p:txBody>
          <a:bodyPr anchor="ctr">
            <a:noAutofit/>
          </a:bodyPr>
          <a:lstStyle/>
          <a:p>
            <a: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Learners recognize…</a:t>
            </a:r>
            <a:endParaRPr lang="en-US" sz="2800" dirty="0">
              <a:solidFill>
                <a:srgbClr val="00256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Content 2"/>
          <p:cNvSpPr>
            <a:spLocks noGrp="1"/>
          </p:cNvSpPr>
          <p:nvPr>
            <p:ph sz="quarter" idx="4"/>
          </p:nvPr>
        </p:nvSpPr>
        <p:spPr>
          <a:xfrm>
            <a:off x="457201" y="3429000"/>
            <a:ext cx="8229600" cy="2514600"/>
          </a:xfr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“…information may be perceived differently based on the format in which it is packaged…”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dirty="0" smtClean="0">
              <a:solidFill>
                <a:srgbClr val="00256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“…implications of information formats that contain static or dynamic information…”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800" i="1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Framework</a:t>
            </a: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document)</a:t>
            </a:r>
          </a:p>
        </p:txBody>
      </p:sp>
    </p:spTree>
    <p:extLst>
      <p:ext uri="{BB962C8B-B14F-4D97-AF65-F5344CB8AC3E}">
        <p14:creationId xmlns="" xmlns:p14="http://schemas.microsoft.com/office/powerpoint/2010/main" val="31847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Activity 1</a:t>
            </a:r>
            <a:endParaRPr lang="en-US" sz="4000" b="0" dirty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 Content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269506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Bibliographic database with subject indexing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Publisher’s site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ToC service</a:t>
            </a:r>
          </a:p>
        </p:txBody>
      </p:sp>
      <p:cxnSp>
        <p:nvCxnSpPr>
          <p:cNvPr id="6" name="Straight Arrow Connector 1" descr="First of three arrows, each one extending from a &quot;viewpoint&quot; and pointing at the same journal issue"/>
          <p:cNvCxnSpPr/>
          <p:nvPr/>
        </p:nvCxnSpPr>
        <p:spPr>
          <a:xfrm>
            <a:off x="4572000" y="2819400"/>
            <a:ext cx="1143000" cy="5334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" descr="Second arrow"/>
          <p:cNvCxnSpPr/>
          <p:nvPr/>
        </p:nvCxnSpPr>
        <p:spPr>
          <a:xfrm>
            <a:off x="4572000" y="3810000"/>
            <a:ext cx="1143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" descr="Third arrow"/>
          <p:cNvCxnSpPr/>
          <p:nvPr/>
        </p:nvCxnSpPr>
        <p:spPr>
          <a:xfrm flipV="1">
            <a:off x="4571999" y="4188951"/>
            <a:ext cx="1136326" cy="45924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1" descr="Dark blue journal with light blue label on cover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01" y="2133600"/>
            <a:ext cx="2109399" cy="2810500"/>
          </a:xfrm>
        </p:spPr>
      </p:pic>
      <p:sp>
        <p:nvSpPr>
          <p:cNvPr id="3" name="Content Within Picture"/>
          <p:cNvSpPr>
            <a:spLocks noGrp="1" noChangeAspect="1"/>
          </p:cNvSpPr>
          <p:nvPr>
            <p:ph sz="quarter" idx="11"/>
          </p:nvPr>
        </p:nvSpPr>
        <p:spPr>
          <a:xfrm>
            <a:off x="6206425" y="3352800"/>
            <a:ext cx="1337375" cy="1005840"/>
          </a:xfrm>
          <a:solidFill>
            <a:srgbClr val="79BDE9"/>
          </a:solidFill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Issue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Bottom Text"/>
          <p:cNvSpPr>
            <a:spLocks noGrp="1"/>
          </p:cNvSpPr>
          <p:nvPr>
            <p:ph sz="quarter" idx="12"/>
          </p:nvPr>
        </p:nvSpPr>
        <p:spPr>
          <a:xfrm>
            <a:off x="0" y="5257800"/>
            <a:ext cx="9144000" cy="9055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can you use each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display of the </a:t>
            </a:r>
            <a:r>
              <a:rPr lang="en-US" dirty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journal issue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lang="en-US" dirty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Activity 2</a:t>
            </a:r>
          </a:p>
        </p:txBody>
      </p:sp>
      <p:pic>
        <p:nvPicPr>
          <p:cNvPr id="2" name="Content Placeholder 1" descr="Dark blue journal with light blue label on cover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2109399" cy="2810500"/>
          </a:xfrm>
        </p:spPr>
      </p:pic>
      <p:sp>
        <p:nvSpPr>
          <p:cNvPr id="7" name="Content Within Picture"/>
          <p:cNvSpPr>
            <a:spLocks noGrp="1"/>
          </p:cNvSpPr>
          <p:nvPr>
            <p:ph sz="quarter" idx="4"/>
          </p:nvPr>
        </p:nvSpPr>
        <p:spPr>
          <a:xfrm>
            <a:off x="1600200" y="3352800"/>
            <a:ext cx="1337375" cy="990600"/>
          </a:xfrm>
          <a:solidFill>
            <a:srgbClr val="79BDE9"/>
          </a:solidFill>
        </p:spPr>
        <p:txBody>
          <a:bodyPr anchor="ctr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Issue</a:t>
            </a:r>
            <a:endParaRPr lang="en-US" sz="2000" dirty="0" smtClean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" name="Straight Arrow Connector 1" descr="First of three arrows. Each extends from the same journal issue but points to a different type of article."/>
          <p:cNvCxnSpPr/>
          <p:nvPr/>
        </p:nvCxnSpPr>
        <p:spPr>
          <a:xfrm flipV="1">
            <a:off x="3505199" y="2286000"/>
            <a:ext cx="1136326" cy="45924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" descr="Second arrow"/>
          <p:cNvCxnSpPr/>
          <p:nvPr/>
        </p:nvCxnSpPr>
        <p:spPr>
          <a:xfrm>
            <a:off x="3505200" y="3581400"/>
            <a:ext cx="1143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" descr="Third arrow"/>
          <p:cNvCxnSpPr/>
          <p:nvPr/>
        </p:nvCxnSpPr>
        <p:spPr>
          <a:xfrm>
            <a:off x="3505200" y="4114800"/>
            <a:ext cx="1143000" cy="5334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Content"/>
          <p:cNvSpPr>
            <a:spLocks noGrp="1"/>
          </p:cNvSpPr>
          <p:nvPr>
            <p:ph sz="quarter" idx="4"/>
          </p:nvPr>
        </p:nvSpPr>
        <p:spPr>
          <a:xfrm>
            <a:off x="4648200" y="2087563"/>
            <a:ext cx="4041775" cy="2856538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Creative </a:t>
            </a:r>
            <a:r>
              <a:rPr lang="en-US" sz="2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work or </a:t>
            </a:r>
            <a:r>
              <a:rPr lang="en-US" sz="2400" dirty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patient education piece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2400" dirty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“How to” or clinical article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IMRaD </a:t>
            </a:r>
            <a:r>
              <a:rPr lang="en-US" sz="2400" dirty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format </a:t>
            </a:r>
            <a:r>
              <a:rPr lang="en-US" sz="2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or research article</a:t>
            </a:r>
            <a:endParaRPr lang="en-US" sz="2400" dirty="0" smtClean="0"/>
          </a:p>
        </p:txBody>
      </p:sp>
      <p:sp>
        <p:nvSpPr>
          <p:cNvPr id="17" name="Bottom Content"/>
          <p:cNvSpPr>
            <a:spLocks noGrp="1" noChangeAspect="1"/>
          </p:cNvSpPr>
          <p:nvPr>
            <p:ph sz="quarter" idx="11"/>
          </p:nvPr>
        </p:nvSpPr>
        <p:spPr>
          <a:xfrm>
            <a:off x="-1" y="5334000"/>
            <a:ext cx="9144001" cy="1021080"/>
          </a:xfrm>
          <a:noFill/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these for popular, professional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kern="1200" baseline="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800" kern="1200" dirty="0" smtClean="0">
                <a:solidFill>
                  <a:srgbClr val="0025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trade, or scholarly audiences?</a:t>
            </a:r>
            <a:endParaRPr lang="en-US" sz="2000" dirty="0" smtClean="0">
              <a:solidFill>
                <a:srgbClr val="00256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0" y="731837"/>
            <a:ext cx="9144000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Assessment and Future Plans</a:t>
            </a:r>
          </a:p>
        </p:txBody>
      </p:sp>
      <p:sp>
        <p:nvSpPr>
          <p:cNvPr id="8" name="Text Content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8382000" cy="39624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It’s</a:t>
            </a: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 keeper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May adapt</a:t>
            </a: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by incorporating subject-specific databases</a:t>
            </a:r>
          </a:p>
          <a:p>
            <a:pPr>
              <a:lnSpc>
                <a:spcPct val="100000"/>
              </a:lnSpc>
            </a:pP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 permitting, add Frame:</a:t>
            </a:r>
            <a:r>
              <a:rPr lang="en-US" sz="28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Searching as Strategic Exploration</a:t>
            </a:r>
          </a:p>
          <a:p>
            <a:pPr lvl="1">
              <a:lnSpc>
                <a:spcPct val="100000"/>
              </a:lnSpc>
            </a:pP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articles can you find in a bibliographic database?</a:t>
            </a:r>
          </a:p>
          <a:p>
            <a:pPr lvl="1">
              <a:lnSpc>
                <a:spcPct val="100000"/>
              </a:lnSpc>
            </a:pPr>
            <a:r>
              <a:rPr lang="en-US" sz="28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content is not accessible via bibliographic databases?</a:t>
            </a:r>
            <a:endParaRPr lang="en-US" sz="28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0" y="808037"/>
            <a:ext cx="9144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Image Credits</a:t>
            </a:r>
          </a:p>
        </p:txBody>
      </p:sp>
      <p:sp>
        <p:nvSpPr>
          <p:cNvPr id="8" name="Text"/>
          <p:cNvSpPr>
            <a:spLocks noGrp="1"/>
          </p:cNvSpPr>
          <p:nvPr>
            <p:ph sz="half" idx="2"/>
          </p:nvPr>
        </p:nvSpPr>
        <p:spPr>
          <a:xfrm>
            <a:off x="304800" y="2186940"/>
            <a:ext cx="8458200" cy="3985260"/>
          </a:xfrm>
        </p:spPr>
        <p:txBody>
          <a:bodyPr anchor="ctr">
            <a:normAutofit/>
          </a:bodyPr>
          <a:lstStyle/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Tomato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parkjisun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via Noun Project, CC BY. Color added.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5"/>
              </a:rPr>
              <a:t>Capsicum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parkjisun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via Noun Project, CC BY. Color added.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6"/>
              </a:rPr>
              <a:t>Garlic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7"/>
              </a:rPr>
              <a:t>Nathan Thomson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via Noun Project, CC BY. Color fill added.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8"/>
              </a:rPr>
              <a:t>Onion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9"/>
              </a:rPr>
              <a:t>Erin Battersby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via Noun Project, CC BY. Color added.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0"/>
              </a:rPr>
              <a:t>red-paprika-organic-vegetable-417106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1"/>
              </a:rPr>
              <a:t>niekverlaan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via Pixabay, CC0. Derivative by Nancy R. Curtis can be reused under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2"/>
              </a:rPr>
              <a:t>CC BY 4.0 International License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3"/>
              </a:rPr>
              <a:t>Cloud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4"/>
              </a:rPr>
              <a:t>Guilherme Furtado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via Noun Project, CC BY. Color added.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“file-pdf” (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5"/>
              </a:rPr>
              <a:t>regular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and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6"/>
              </a:rPr>
              <a:t>solid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style)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7"/>
              </a:rPr>
              <a:t>Font Awesome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CC BY 4.0. Color added.</a:t>
            </a:r>
          </a:p>
          <a:p>
            <a:pPr marL="347472" indent="-347472">
              <a:lnSpc>
                <a:spcPct val="100000"/>
              </a:lnSpc>
              <a:spcBef>
                <a:spcPts val="624"/>
              </a:spcBef>
            </a:pP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“file-alt” (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8"/>
              </a:rPr>
              <a:t>solid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style) by 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17"/>
              </a:rPr>
              <a:t>Font Awesome</a:t>
            </a:r>
            <a:r>
              <a:rPr lang="en-US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CC BY 4.0. Color added.</a:t>
            </a:r>
          </a:p>
        </p:txBody>
      </p:sp>
    </p:spTree>
    <p:extLst>
      <p:ext uri="{BB962C8B-B14F-4D97-AF65-F5344CB8AC3E}">
        <p14:creationId xmlns="" xmlns:p14="http://schemas.microsoft.com/office/powerpoint/2010/main" val="279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0" y="731837"/>
            <a:ext cx="9144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Sources Consulted</a:t>
            </a:r>
          </a:p>
        </p:txBody>
      </p:sp>
      <p:sp>
        <p:nvSpPr>
          <p:cNvPr id="8" name="Text"/>
          <p:cNvSpPr>
            <a:spLocks noGrp="1"/>
          </p:cNvSpPr>
          <p:nvPr>
            <p:ph sz="half" idx="2"/>
          </p:nvPr>
        </p:nvSpPr>
        <p:spPr>
          <a:xfrm>
            <a:off x="228600" y="2133600"/>
            <a:ext cx="8610600" cy="2667000"/>
          </a:xfrm>
        </p:spPr>
        <p:txBody>
          <a:bodyPr anchor="ctr">
            <a:noAutofit/>
          </a:bodyPr>
          <a:lstStyle/>
          <a:p>
            <a:pPr marL="347472" indent="347472">
              <a:lnSpc>
                <a:spcPct val="100000"/>
              </a:lnSpc>
              <a:spcBef>
                <a:spcPts val="624"/>
              </a:spcBef>
              <a:tabLst>
                <a:tab pos="685800" algn="l"/>
              </a:tabLst>
            </a:pP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American Library Association, Association of College and Research Libraries. (2015, February 9). </a:t>
            </a:r>
            <a:r>
              <a:rPr lang="en-US" sz="1400" i="1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Framework for</a:t>
            </a:r>
            <a:r>
              <a:rPr lang="en-US" sz="1400" i="1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i="1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information literacy for higher education.</a:t>
            </a: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Retrieved from</a:t>
            </a:r>
            <a:r>
              <a:rPr lang="en-US" sz="14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 tooltip="Document link"/>
              </a:rPr>
              <a:t>http://www.ala.org/acrl/standards/ilframework</a:t>
            </a:r>
            <a:endParaRPr lang="en-US" sz="14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7472" indent="0">
              <a:lnSpc>
                <a:spcPct val="100000"/>
              </a:lnSpc>
              <a:spcBef>
                <a:spcPts val="624"/>
              </a:spcBef>
              <a:buNone/>
              <a:tabLst>
                <a:tab pos="685800" algn="l"/>
              </a:tabLst>
            </a:pPr>
            <a:endParaRPr lang="en-US" sz="14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7472" indent="347472">
              <a:lnSpc>
                <a:spcPct val="100000"/>
              </a:lnSpc>
              <a:spcBef>
                <a:spcPts val="624"/>
              </a:spcBef>
              <a:tabLst>
                <a:tab pos="685800" algn="l"/>
              </a:tabLst>
            </a:pP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Burkhardt, J. M. (2016). </a:t>
            </a:r>
            <a:r>
              <a:rPr lang="en-US" sz="1400" i="1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Teaching information literacy reframed: 50+ Framework-based exercises for creating information-literate learners.</a:t>
            </a: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Chicago: ALA Neal-Schuman.</a:t>
            </a:r>
          </a:p>
          <a:p>
            <a:pPr marL="347472" indent="347472">
              <a:lnSpc>
                <a:spcPct val="100000"/>
              </a:lnSpc>
              <a:spcBef>
                <a:spcPts val="624"/>
              </a:spcBef>
              <a:tabLst>
                <a:tab pos="685800" algn="l"/>
              </a:tabLst>
            </a:pPr>
            <a:endParaRPr lang="en-US" sz="14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7472" indent="347472">
              <a:lnSpc>
                <a:spcPct val="100000"/>
              </a:lnSpc>
              <a:spcBef>
                <a:spcPts val="624"/>
              </a:spcBef>
              <a:tabLst>
                <a:tab pos="685800" algn="l"/>
              </a:tabLst>
            </a:pP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Seeber, K. P. (2016, February).</a:t>
            </a:r>
            <a:r>
              <a:rPr lang="en-US" sz="14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i="1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It's not a competition: Questioning the rhetoric of “scholarly versus popular" in library instruction.</a:t>
            </a:r>
            <a:r>
              <a:rPr lang="en-US" sz="14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Presentation at the Critical Librarianship &amp; Pedagogy Symposium, Tucson, AZ. Slides retrieved from </a:t>
            </a:r>
            <a:r>
              <a:rPr lang="en-US" sz="1400" baseline="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4" tooltip="Document link"/>
              </a:rPr>
              <a:t>https://repository.arizona.edu/handle/10150/607784</a:t>
            </a:r>
            <a:endParaRPr lang="en-US" sz="1400" baseline="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1" name="License Icon" descr="CC BY license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669414" y="5486400"/>
            <a:ext cx="1226186" cy="428126"/>
          </a:xfrm>
          <a:prstGeom prst="rect">
            <a:avLst/>
          </a:prstGeom>
        </p:spPr>
      </p:pic>
      <p:sp>
        <p:nvSpPr>
          <p:cNvPr id="9" name="License Information"/>
          <p:cNvSpPr>
            <a:spLocks noGrp="1"/>
          </p:cNvSpPr>
          <p:nvPr>
            <p:ph sz="half" idx="2"/>
          </p:nvPr>
        </p:nvSpPr>
        <p:spPr>
          <a:xfrm>
            <a:off x="3657600" y="5257800"/>
            <a:ext cx="4572000" cy="914400"/>
          </a:xfrm>
        </p:spPr>
        <p:txBody>
          <a:bodyPr anchor="ctr">
            <a:normAutofit/>
          </a:bodyPr>
          <a:lstStyle/>
          <a:p>
            <a:pPr marL="0" indent="0" algn="r" rtl="0" eaLnBrk="1" latinLnBrk="0" hangingPunct="1">
              <a:lnSpc>
                <a:spcPct val="100000"/>
              </a:lnSpc>
              <a:buFontTx/>
              <a:buNone/>
            </a:pP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Nancy R. Curtis, 2018 | Except where otherwise noted, this work is licensed under a </a:t>
            </a:r>
            <a:r>
              <a:rPr lang="en-US" sz="1400" dirty="0" smtClean="0">
                <a:solidFill>
                  <a:srgbClr val="002566"/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6"/>
              </a:rPr>
              <a:t>Creative Commons Attribution 4.0 International License</a:t>
            </a:r>
            <a:endParaRPr lang="en-US" sz="1400" kern="1200" dirty="0" smtClean="0">
              <a:solidFill>
                <a:srgbClr val="002566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DE9"/>
        </a:solidFill>
        <a:ln>
          <a:solidFill>
            <a:srgbClr val="82E3FF"/>
          </a:solidFill>
        </a:ln>
      </a:spPr>
      <a:bodyPr rtlCol="0" anchor="ctr"/>
      <a:lstStyle>
        <a:defPPr>
          <a:defRPr dirty="0">
            <a:solidFill>
              <a:schemeClr val="tx1"/>
            </a:solidFill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1277</Words>
  <Application>Microsoft Office PowerPoint</Application>
  <PresentationFormat>On-screen Show (4:3)</PresentationFormat>
  <Paragraphs>163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Open Sans</vt:lpstr>
      <vt:lpstr>Calibri</vt:lpstr>
      <vt:lpstr>Calibri Light</vt:lpstr>
      <vt:lpstr>Custom Design</vt:lpstr>
      <vt:lpstr>One Journal Issue, Two Activities, Three Views:</vt:lpstr>
      <vt:lpstr>Deconstructed Journals</vt:lpstr>
      <vt:lpstr>Frame: Information Creation as a Process</vt:lpstr>
      <vt:lpstr>Activity 1</vt:lpstr>
      <vt:lpstr>Activity 2</vt:lpstr>
      <vt:lpstr>Assessment and Future Plans</vt:lpstr>
      <vt:lpstr>Image Credits</vt:lpstr>
      <vt:lpstr>Sources Consulted</vt:lpstr>
    </vt:vector>
  </TitlesOfParts>
  <Company>University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Journal, Two Activities, Three Views: Information Creation as a Process</dc:title>
  <dc:creator>Nancy R. Curtis</dc:creator>
  <cp:lastModifiedBy>curtisn</cp:lastModifiedBy>
  <cp:revision>461</cp:revision>
  <cp:lastPrinted>2012-12-03T19:23:21Z</cp:lastPrinted>
  <dcterms:created xsi:type="dcterms:W3CDTF">2012-12-03T19:26:50Z</dcterms:created>
  <dcterms:modified xsi:type="dcterms:W3CDTF">2018-06-23T18:30:39Z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standard&amp;commercial=y&amp;derivatives=y&amp;jurisdiction=</vt:lpwstr>
  </property>
  <property fmtid="{D5CDD505-2E9C-101B-9397-08002B2CF9AE}" pid="3" name="CreativeCommonsLicenseURL">
    <vt:lpwstr>http://creativecommons.org/licenses/by/4.0/</vt:lpwstr>
  </property>
  <property fmtid="{D5CDD505-2E9C-101B-9397-08002B2CF9AE}" pid="4" name="CreativeCommonsLicenseXml">
    <vt:lpwstr>&lt;?xml version="1.0" encoding="utf-8"?&gt;&lt;result&gt;&lt;license-uri&gt;http://creativecommons.org/licenses/by/4.0/&lt;/license-uri&gt;&lt;license-name&gt;Attribution 4.0 International&lt;/license-name&gt;&lt;deprecated&gt;false&lt;/deprecated&gt;&lt;rdf&gt;&lt;rdf:RDF xmlns="http://creativecommons.org/ns#</vt:lpwstr>
  </property>
</Properties>
</file>