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7" r:id="rId3"/>
    <p:sldId id="256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6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30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6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0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7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7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26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60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9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126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3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4FA2F-146C-7241-B4B6-47A37EE5D7DA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40F65-3922-7440-9936-BCA3A094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032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MAINE’S AQ SECTOR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IS MOSTLY NEW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Content Placeholder 3" descr="Q1 Graph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51" b="28751"/>
          <a:stretch>
            <a:fillRect/>
          </a:stretch>
        </p:blipFill>
        <p:spPr>
          <a:xfrm>
            <a:off x="543020" y="1462913"/>
            <a:ext cx="7980592" cy="4389018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9860"/>
            <a:ext cx="1913255" cy="97726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10" y="6041635"/>
            <a:ext cx="2287905" cy="571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2014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6 Grap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156" y="1361646"/>
            <a:ext cx="7019984" cy="4679989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9860"/>
            <a:ext cx="1913255" cy="97726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10" y="6041635"/>
            <a:ext cx="2287905" cy="5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 LARGE PORTION OF THE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AQ SECTOR IS PRE-REVENUE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12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3 Grap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99" y="1338051"/>
            <a:ext cx="7363259" cy="4908839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9860"/>
            <a:ext cx="1913255" cy="97726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10" y="6041635"/>
            <a:ext cx="2287905" cy="5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MAINE’S AQ SECTOR IS MOSTLY SMALL &amp; MEDIUM SIZED BUSINESSES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213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15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F497D"/>
                </a:solidFill>
              </a:rPr>
              <a:t>THIS SUMMIT IS </a:t>
            </a:r>
            <a:br>
              <a:rPr lang="en-US" dirty="0" smtClean="0">
                <a:solidFill>
                  <a:srgbClr val="1F497D"/>
                </a:solidFill>
              </a:rPr>
            </a:br>
            <a:r>
              <a:rPr lang="en-US" dirty="0" smtClean="0">
                <a:solidFill>
                  <a:srgbClr val="1F497D"/>
                </a:solidFill>
              </a:rPr>
              <a:t>IMPORTANT BECAUSE….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1302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1F497D"/>
                </a:solidFill>
              </a:rPr>
              <a:t>Maine’s AQ sector is:</a:t>
            </a: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already </a:t>
            </a:r>
            <a:r>
              <a:rPr lang="en-US" dirty="0">
                <a:solidFill>
                  <a:srgbClr val="1F497D"/>
                </a:solidFill>
              </a:rPr>
              <a:t>strong and </a:t>
            </a:r>
            <a:r>
              <a:rPr lang="en-US" dirty="0" smtClean="0">
                <a:solidFill>
                  <a:srgbClr val="1F497D"/>
                </a:solidFill>
              </a:rPr>
              <a:t>vibrant</a:t>
            </a:r>
            <a:endParaRPr lang="en-US" dirty="0">
              <a:solidFill>
                <a:srgbClr val="1F497D"/>
              </a:solidFill>
            </a:endParaRP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has </a:t>
            </a:r>
            <a:r>
              <a:rPr lang="en-US" dirty="0">
                <a:solidFill>
                  <a:srgbClr val="1F497D"/>
                </a:solidFill>
              </a:rPr>
              <a:t>substantial potential </a:t>
            </a:r>
            <a:r>
              <a:rPr lang="en-US" dirty="0" smtClean="0">
                <a:solidFill>
                  <a:srgbClr val="1F497D"/>
                </a:solidFill>
              </a:rPr>
              <a:t>to increase </a:t>
            </a:r>
            <a:r>
              <a:rPr lang="en-US" dirty="0">
                <a:solidFill>
                  <a:srgbClr val="1F497D"/>
                </a:solidFill>
              </a:rPr>
              <a:t>in size and </a:t>
            </a:r>
            <a:r>
              <a:rPr lang="en-US" dirty="0" smtClean="0">
                <a:solidFill>
                  <a:srgbClr val="1F497D"/>
                </a:solidFill>
              </a:rPr>
              <a:t>productivity</a:t>
            </a:r>
            <a:endParaRPr lang="en-US" dirty="0">
              <a:solidFill>
                <a:srgbClr val="1F497D"/>
              </a:solidFill>
            </a:endParaRPr>
          </a:p>
          <a:p>
            <a:pPr marL="457200" lvl="1" indent="0">
              <a:buNone/>
            </a:pPr>
            <a:endParaRPr lang="en-US" dirty="0" smtClean="0">
              <a:solidFill>
                <a:srgbClr val="1F497D"/>
              </a:solidFill>
            </a:endParaRPr>
          </a:p>
          <a:p>
            <a:r>
              <a:rPr lang="en-US" dirty="0" smtClean="0">
                <a:solidFill>
                  <a:srgbClr val="1F497D"/>
                </a:solidFill>
              </a:rPr>
              <a:t>BUT  many of Maine’s AQ businesses have </a:t>
            </a:r>
            <a:r>
              <a:rPr lang="en-US" dirty="0">
                <a:solidFill>
                  <a:srgbClr val="1F497D"/>
                </a:solidFill>
              </a:rPr>
              <a:t>common characteristics such as: </a:t>
            </a:r>
            <a:endParaRPr lang="en-US" dirty="0" smtClean="0">
              <a:solidFill>
                <a:srgbClr val="1F497D"/>
              </a:solidFill>
            </a:endParaRP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small </a:t>
            </a:r>
            <a:r>
              <a:rPr lang="en-US" dirty="0">
                <a:solidFill>
                  <a:srgbClr val="1F497D"/>
                </a:solidFill>
              </a:rPr>
              <a:t>size; small workforce </a:t>
            </a:r>
            <a:r>
              <a:rPr lang="en-US" dirty="0" smtClean="0">
                <a:solidFill>
                  <a:srgbClr val="1F497D"/>
                </a:solidFill>
              </a:rPr>
              <a:t>and therefore </a:t>
            </a:r>
            <a:r>
              <a:rPr lang="en-US" dirty="0">
                <a:solidFill>
                  <a:srgbClr val="1F497D"/>
                </a:solidFill>
              </a:rPr>
              <a:t>a reduced diversity of in-company skills to draw on; limited access to capital; and </a:t>
            </a:r>
            <a:endParaRPr lang="en-US" dirty="0" smtClean="0">
              <a:solidFill>
                <a:srgbClr val="1F497D"/>
              </a:solidFill>
            </a:endParaRP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reduced capacity </a:t>
            </a:r>
            <a:r>
              <a:rPr lang="en-US" dirty="0">
                <a:solidFill>
                  <a:srgbClr val="1F497D"/>
                </a:solidFill>
              </a:rPr>
              <a:t>for research and innovation. </a:t>
            </a:r>
            <a:endParaRPr lang="en-US" dirty="0" smtClean="0">
              <a:solidFill>
                <a:srgbClr val="1F497D"/>
              </a:solidFill>
            </a:endParaRPr>
          </a:p>
          <a:p>
            <a:pPr lvl="1"/>
            <a:endParaRPr lang="en-US" dirty="0" smtClean="0">
              <a:solidFill>
                <a:srgbClr val="1F497D"/>
              </a:solidFill>
            </a:endParaRPr>
          </a:p>
          <a:p>
            <a:r>
              <a:rPr lang="en-US" dirty="0" smtClean="0">
                <a:solidFill>
                  <a:srgbClr val="1F497D"/>
                </a:solidFill>
              </a:rPr>
              <a:t>These </a:t>
            </a:r>
            <a:r>
              <a:rPr lang="en-US" dirty="0">
                <a:solidFill>
                  <a:srgbClr val="1F497D"/>
                </a:solidFill>
              </a:rPr>
              <a:t>characteristics can hinder growth both as a business </a:t>
            </a:r>
            <a:r>
              <a:rPr lang="en-US" dirty="0" smtClean="0">
                <a:solidFill>
                  <a:srgbClr val="1F497D"/>
                </a:solidFill>
              </a:rPr>
              <a:t>and a sector</a:t>
            </a:r>
            <a:endParaRPr lang="en-US" dirty="0">
              <a:solidFill>
                <a:srgbClr val="1F497D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9860"/>
            <a:ext cx="1913255" cy="97726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10" y="6041635"/>
            <a:ext cx="2287905" cy="571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9822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15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1F497D"/>
                </a:solidFill>
              </a:rPr>
              <a:t>COLLABORATION IS ESSENTIAL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130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1F497D"/>
                </a:solidFill>
              </a:rPr>
              <a:t>To enable sector development:</a:t>
            </a: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vibrant </a:t>
            </a:r>
            <a:r>
              <a:rPr lang="en-US" dirty="0">
                <a:solidFill>
                  <a:srgbClr val="1F497D"/>
                </a:solidFill>
              </a:rPr>
              <a:t>and </a:t>
            </a:r>
            <a:r>
              <a:rPr lang="en-US" dirty="0" smtClean="0">
                <a:solidFill>
                  <a:srgbClr val="1F497D"/>
                </a:solidFill>
              </a:rPr>
              <a:t>enabling R&amp;D &amp; Education environment</a:t>
            </a:r>
            <a:endParaRPr lang="en-US" dirty="0">
              <a:solidFill>
                <a:srgbClr val="1F497D"/>
              </a:solidFill>
            </a:endParaRP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with </a:t>
            </a:r>
            <a:r>
              <a:rPr lang="en-US" dirty="0">
                <a:solidFill>
                  <a:srgbClr val="1F497D"/>
                </a:solidFill>
              </a:rPr>
              <a:t>integrated </a:t>
            </a:r>
            <a:r>
              <a:rPr lang="en-US" dirty="0" smtClean="0">
                <a:solidFill>
                  <a:srgbClr val="1F497D"/>
                </a:solidFill>
              </a:rPr>
              <a:t>components</a:t>
            </a:r>
          </a:p>
          <a:p>
            <a:pPr lvl="1"/>
            <a:r>
              <a:rPr lang="en-US" dirty="0">
                <a:solidFill>
                  <a:srgbClr val="1F497D"/>
                </a:solidFill>
              </a:rPr>
              <a:t>t</a:t>
            </a:r>
            <a:r>
              <a:rPr lang="en-US" dirty="0" smtClean="0">
                <a:solidFill>
                  <a:srgbClr val="1F497D"/>
                </a:solidFill>
              </a:rPr>
              <a:t>hat are easy </a:t>
            </a:r>
            <a:r>
              <a:rPr lang="en-US" dirty="0">
                <a:solidFill>
                  <a:srgbClr val="1F497D"/>
                </a:solidFill>
              </a:rPr>
              <a:t>to access </a:t>
            </a:r>
            <a:endParaRPr lang="en-US" dirty="0" smtClean="0">
              <a:solidFill>
                <a:srgbClr val="1F497D"/>
              </a:solidFill>
            </a:endParaRPr>
          </a:p>
          <a:p>
            <a:r>
              <a:rPr lang="en-US" dirty="0" smtClean="0">
                <a:solidFill>
                  <a:srgbClr val="1F497D"/>
                </a:solidFill>
              </a:rPr>
              <a:t>This forms</a:t>
            </a:r>
            <a:r>
              <a:rPr lang="en-US" dirty="0">
                <a:solidFill>
                  <a:srgbClr val="1F497D"/>
                </a:solidFill>
              </a:rPr>
              <a:t> </a:t>
            </a:r>
            <a:r>
              <a:rPr lang="en-US" dirty="0" smtClean="0">
                <a:solidFill>
                  <a:srgbClr val="1F497D"/>
                </a:solidFill>
              </a:rPr>
              <a:t>foundation </a:t>
            </a:r>
            <a:r>
              <a:rPr lang="en-US" dirty="0">
                <a:solidFill>
                  <a:srgbClr val="1F497D"/>
                </a:solidFill>
              </a:rPr>
              <a:t>for </a:t>
            </a:r>
            <a:r>
              <a:rPr lang="en-US" dirty="0" smtClean="0">
                <a:solidFill>
                  <a:srgbClr val="1F497D"/>
                </a:solidFill>
              </a:rPr>
              <a:t>economic </a:t>
            </a:r>
            <a:r>
              <a:rPr lang="en-US" dirty="0">
                <a:solidFill>
                  <a:srgbClr val="1F497D"/>
                </a:solidFill>
              </a:rPr>
              <a:t>development </a:t>
            </a:r>
            <a:r>
              <a:rPr lang="en-US" dirty="0" smtClean="0">
                <a:solidFill>
                  <a:srgbClr val="1F497D"/>
                </a:solidFill>
              </a:rPr>
              <a:t>that:</a:t>
            </a: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can </a:t>
            </a:r>
            <a:r>
              <a:rPr lang="en-US" dirty="0">
                <a:solidFill>
                  <a:srgbClr val="1F497D"/>
                </a:solidFill>
              </a:rPr>
              <a:t>create </a:t>
            </a:r>
            <a:r>
              <a:rPr lang="en-US" dirty="0" smtClean="0">
                <a:solidFill>
                  <a:srgbClr val="1F497D"/>
                </a:solidFill>
              </a:rPr>
              <a:t>jobs</a:t>
            </a:r>
            <a:endParaRPr lang="en-US" dirty="0">
              <a:solidFill>
                <a:srgbClr val="1F497D"/>
              </a:solidFill>
            </a:endParaRP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build sustainable businesses</a:t>
            </a: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generate </a:t>
            </a:r>
            <a:r>
              <a:rPr lang="en-US" dirty="0">
                <a:solidFill>
                  <a:srgbClr val="1F497D"/>
                </a:solidFill>
              </a:rPr>
              <a:t>wealth for </a:t>
            </a:r>
            <a:r>
              <a:rPr lang="en-US" dirty="0" smtClean="0">
                <a:solidFill>
                  <a:srgbClr val="1F497D"/>
                </a:solidFill>
              </a:rPr>
              <a:t>Maine</a:t>
            </a:r>
            <a:endParaRPr lang="en-US" dirty="0">
              <a:solidFill>
                <a:srgbClr val="1F497D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9860"/>
            <a:ext cx="1913255" cy="97726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10" y="6041635"/>
            <a:ext cx="2287905" cy="571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0994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138</Words>
  <Application>Microsoft Macintosh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MAINE’S AQ SECTOR IS MOSTLY NEW</vt:lpstr>
      <vt:lpstr>A LARGE PORTION OF THE  AQ SECTOR IS PRE-REVENUE</vt:lpstr>
      <vt:lpstr>PowerPoint Presentation</vt:lpstr>
      <vt:lpstr>THIS SUMMIT IS  IMPORTANT BECAUSE….</vt:lpstr>
      <vt:lpstr>COLLABORATION IS ESSENTIAL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</dc:creator>
  <cp:lastModifiedBy>Anne Langston</cp:lastModifiedBy>
  <cp:revision>4</cp:revision>
  <dcterms:created xsi:type="dcterms:W3CDTF">2016-01-06T16:03:18Z</dcterms:created>
  <dcterms:modified xsi:type="dcterms:W3CDTF">2016-01-06T17:27:04Z</dcterms:modified>
</cp:coreProperties>
</file>