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xlsx" ContentType="application/vnd.openxmlformats-officedocument.spreadsheetml.sheet"/>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4.xml" ContentType="application/vnd.openxmlformats-officedocument.theme+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theme/theme5.xml" ContentType="application/vnd.openxmlformats-officedocument.theme+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theme/theme6.xml" ContentType="application/vnd.openxmlformats-officedocument.theme+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theme/theme7.xml" ContentType="application/vnd.openxmlformats-officedocument.theme+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ppt/theme/theme10.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96" r:id="rId2"/>
    <p:sldMasterId id="2147483710" r:id="rId3"/>
    <p:sldMasterId id="2147483724" r:id="rId4"/>
    <p:sldMasterId id="2147483738" r:id="rId5"/>
    <p:sldMasterId id="2147483822" r:id="rId6"/>
    <p:sldMasterId id="2147483862" r:id="rId7"/>
    <p:sldMasterId id="2147483876" r:id="rId8"/>
  </p:sldMasterIdLst>
  <p:notesMasterIdLst>
    <p:notesMasterId r:id="rId33"/>
  </p:notesMasterIdLst>
  <p:handoutMasterIdLst>
    <p:handoutMasterId r:id="rId34"/>
  </p:handoutMasterIdLst>
  <p:sldIdLst>
    <p:sldId id="274" r:id="rId9"/>
    <p:sldId id="357" r:id="rId10"/>
    <p:sldId id="304" r:id="rId11"/>
    <p:sldId id="316" r:id="rId12"/>
    <p:sldId id="358" r:id="rId13"/>
    <p:sldId id="359" r:id="rId14"/>
    <p:sldId id="281" r:id="rId15"/>
    <p:sldId id="267" r:id="rId16"/>
    <p:sldId id="341" r:id="rId17"/>
    <p:sldId id="336" r:id="rId18"/>
    <p:sldId id="343" r:id="rId19"/>
    <p:sldId id="340" r:id="rId20"/>
    <p:sldId id="360" r:id="rId21"/>
    <p:sldId id="370" r:id="rId22"/>
    <p:sldId id="361" r:id="rId23"/>
    <p:sldId id="363" r:id="rId24"/>
    <p:sldId id="365" r:id="rId25"/>
    <p:sldId id="364" r:id="rId26"/>
    <p:sldId id="367" r:id="rId27"/>
    <p:sldId id="369" r:id="rId28"/>
    <p:sldId id="285" r:id="rId29"/>
    <p:sldId id="348" r:id="rId30"/>
    <p:sldId id="321" r:id="rId31"/>
    <p:sldId id="366" r:id="rId32"/>
  </p:sldIdLst>
  <p:sldSz cx="9144000" cy="6858000" type="screen4x3"/>
  <p:notesSz cx="7077075" cy="9363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modifyVerifier cryptProviderType="rsaFull" cryptAlgorithmClass="hash" cryptAlgorithmType="typeAny" cryptAlgorithmSid="4" spinCount="100000" saltData="5RsKZPCjsbYwHJs01j2nNA==" hashData="Veer6v7surILcIClWvYtAuCj1DM="/>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CCFF"/>
    <a:srgbClr val="0101D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855" autoAdjust="0"/>
    <p:restoredTop sz="94660"/>
  </p:normalViewPr>
  <p:slideViewPr>
    <p:cSldViewPr>
      <p:cViewPr varScale="1">
        <p:scale>
          <a:sx n="69" d="100"/>
          <a:sy n="69" d="100"/>
        </p:scale>
        <p:origin x="-1392" y="-78"/>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2.xml"/><Relationship Id="rId21" Type="http://schemas.openxmlformats.org/officeDocument/2006/relationships/slide" Target="slides/slide13.xml"/><Relationship Id="rId22" Type="http://schemas.openxmlformats.org/officeDocument/2006/relationships/slide" Target="slides/slide14.xml"/><Relationship Id="rId23" Type="http://schemas.openxmlformats.org/officeDocument/2006/relationships/slide" Target="slides/slide15.xml"/><Relationship Id="rId24" Type="http://schemas.openxmlformats.org/officeDocument/2006/relationships/slide" Target="slides/slide16.xml"/><Relationship Id="rId25" Type="http://schemas.openxmlformats.org/officeDocument/2006/relationships/slide" Target="slides/slide17.xml"/><Relationship Id="rId26" Type="http://schemas.openxmlformats.org/officeDocument/2006/relationships/slide" Target="slides/slide18.xml"/><Relationship Id="rId27" Type="http://schemas.openxmlformats.org/officeDocument/2006/relationships/slide" Target="slides/slide19.xml"/><Relationship Id="rId28" Type="http://schemas.openxmlformats.org/officeDocument/2006/relationships/slide" Target="slides/slide20.xml"/><Relationship Id="rId29" Type="http://schemas.openxmlformats.org/officeDocument/2006/relationships/slide" Target="slides/slide21.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30" Type="http://schemas.openxmlformats.org/officeDocument/2006/relationships/slide" Target="slides/slide22.xml"/><Relationship Id="rId31" Type="http://schemas.openxmlformats.org/officeDocument/2006/relationships/slide" Target="slides/slide23.xml"/><Relationship Id="rId32" Type="http://schemas.openxmlformats.org/officeDocument/2006/relationships/slide" Target="slides/slide24.xml"/><Relationship Id="rId9" Type="http://schemas.openxmlformats.org/officeDocument/2006/relationships/slide" Target="slides/slide1.xml"/><Relationship Id="rId6" Type="http://schemas.openxmlformats.org/officeDocument/2006/relationships/slideMaster" Target="slideMasters/slideMaster6.xml"/><Relationship Id="rId7" Type="http://schemas.openxmlformats.org/officeDocument/2006/relationships/slideMaster" Target="slideMasters/slideMaster7.xml"/><Relationship Id="rId8" Type="http://schemas.openxmlformats.org/officeDocument/2006/relationships/slideMaster" Target="slideMasters/slideMaster8.xml"/><Relationship Id="rId33" Type="http://schemas.openxmlformats.org/officeDocument/2006/relationships/notesMaster" Target="notesMasters/notesMaster1.xml"/><Relationship Id="rId34" Type="http://schemas.openxmlformats.org/officeDocument/2006/relationships/handoutMaster" Target="handoutMasters/handoutMaster1.xml"/><Relationship Id="rId35" Type="http://schemas.openxmlformats.org/officeDocument/2006/relationships/printerSettings" Target="printerSettings/printerSettings1.bin"/><Relationship Id="rId36" Type="http://schemas.openxmlformats.org/officeDocument/2006/relationships/presProps" Target="presProps.xml"/><Relationship Id="rId10" Type="http://schemas.openxmlformats.org/officeDocument/2006/relationships/slide" Target="slides/slide2.xml"/><Relationship Id="rId11" Type="http://schemas.openxmlformats.org/officeDocument/2006/relationships/slide" Target="slides/slide3.xml"/><Relationship Id="rId12" Type="http://schemas.openxmlformats.org/officeDocument/2006/relationships/slide" Target="slides/slide4.xml"/><Relationship Id="rId13" Type="http://schemas.openxmlformats.org/officeDocument/2006/relationships/slide" Target="slides/slide5.xml"/><Relationship Id="rId14" Type="http://schemas.openxmlformats.org/officeDocument/2006/relationships/slide" Target="slides/slide6.xml"/><Relationship Id="rId15" Type="http://schemas.openxmlformats.org/officeDocument/2006/relationships/slide" Target="slides/slide7.xml"/><Relationship Id="rId16" Type="http://schemas.openxmlformats.org/officeDocument/2006/relationships/slide" Target="slides/slide8.xml"/><Relationship Id="rId17" Type="http://schemas.openxmlformats.org/officeDocument/2006/relationships/slide" Target="slides/slide9.xml"/><Relationship Id="rId18" Type="http://schemas.openxmlformats.org/officeDocument/2006/relationships/slide" Target="slides/slide10.xml"/><Relationship Id="rId19" Type="http://schemas.openxmlformats.org/officeDocument/2006/relationships/slide" Target="slides/slide11.xml"/><Relationship Id="rId37" Type="http://schemas.openxmlformats.org/officeDocument/2006/relationships/viewProps" Target="viewProps.xml"/><Relationship Id="rId38" Type="http://schemas.openxmlformats.org/officeDocument/2006/relationships/theme" Target="theme/theme1.xml"/><Relationship Id="rId39"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title>
    <c:autoTitleDeleted val="0"/>
    <c:plotArea>
      <c:layout/>
      <c:barChart>
        <c:barDir val="col"/>
        <c:grouping val="clustered"/>
        <c:varyColors val="0"/>
        <c:ser>
          <c:idx val="0"/>
          <c:order val="0"/>
          <c:tx>
            <c:strRef>
              <c:f>Sheet1!$B$1</c:f>
              <c:strCache>
                <c:ptCount val="1"/>
                <c:pt idx="0">
                  <c:v>% Domestically Sourced</c:v>
                </c:pt>
              </c:strCache>
            </c:strRef>
          </c:tx>
          <c:invertIfNegative val="0"/>
          <c:cat>
            <c:strRef>
              <c:f>Sheet1!$A$2:$A$7</c:f>
              <c:strCache>
                <c:ptCount val="6"/>
                <c:pt idx="0">
                  <c:v>Beef</c:v>
                </c:pt>
                <c:pt idx="1">
                  <c:v>Chicken</c:v>
                </c:pt>
                <c:pt idx="2">
                  <c:v>Pork</c:v>
                </c:pt>
                <c:pt idx="3">
                  <c:v>Turkey</c:v>
                </c:pt>
                <c:pt idx="4">
                  <c:v>Seafood</c:v>
                </c:pt>
                <c:pt idx="5">
                  <c:v>Aquaculture</c:v>
                </c:pt>
              </c:strCache>
            </c:strRef>
          </c:cat>
          <c:val>
            <c:numRef>
              <c:f>Sheet1!$B$2:$B$7</c:f>
              <c:numCache>
                <c:formatCode>General</c:formatCode>
                <c:ptCount val="6"/>
                <c:pt idx="0">
                  <c:v>91.0</c:v>
                </c:pt>
                <c:pt idx="1">
                  <c:v>99.0</c:v>
                </c:pt>
                <c:pt idx="2">
                  <c:v>96.0</c:v>
                </c:pt>
                <c:pt idx="3">
                  <c:v>99.0</c:v>
                </c:pt>
                <c:pt idx="4">
                  <c:v>14.0</c:v>
                </c:pt>
                <c:pt idx="5">
                  <c:v>5.0</c:v>
                </c:pt>
              </c:numCache>
            </c:numRef>
          </c:val>
        </c:ser>
        <c:dLbls>
          <c:showLegendKey val="0"/>
          <c:showVal val="0"/>
          <c:showCatName val="0"/>
          <c:showSerName val="0"/>
          <c:showPercent val="0"/>
          <c:showBubbleSize val="0"/>
        </c:dLbls>
        <c:gapWidth val="150"/>
        <c:axId val="2111330728"/>
        <c:axId val="2111319944"/>
      </c:barChart>
      <c:catAx>
        <c:axId val="2111330728"/>
        <c:scaling>
          <c:orientation val="minMax"/>
        </c:scaling>
        <c:delete val="0"/>
        <c:axPos val="b"/>
        <c:numFmt formatCode="General" sourceLinked="1"/>
        <c:majorTickMark val="out"/>
        <c:minorTickMark val="none"/>
        <c:tickLblPos val="nextTo"/>
        <c:crossAx val="2111319944"/>
        <c:crosses val="autoZero"/>
        <c:auto val="1"/>
        <c:lblAlgn val="ctr"/>
        <c:lblOffset val="100"/>
        <c:noMultiLvlLbl val="0"/>
      </c:catAx>
      <c:valAx>
        <c:axId val="2111319944"/>
        <c:scaling>
          <c:orientation val="minMax"/>
        </c:scaling>
        <c:delete val="0"/>
        <c:axPos val="l"/>
        <c:majorGridlines/>
        <c:numFmt formatCode="General" sourceLinked="1"/>
        <c:majorTickMark val="out"/>
        <c:minorTickMark val="none"/>
        <c:tickLblPos val="nextTo"/>
        <c:crossAx val="2111330728"/>
        <c:crosses val="autoZero"/>
        <c:crossBetween val="between"/>
      </c:valAx>
      <c:spPr>
        <a:noFill/>
        <a:ln w="25391">
          <a:noFill/>
        </a:ln>
      </c:spPr>
    </c:plotArea>
    <c:plotVisOnly val="1"/>
    <c:dispBlanksAs val="gap"/>
    <c:showDLblsOverMax val="0"/>
  </c:chart>
  <c:txPr>
    <a:bodyPr/>
    <a:lstStyle/>
    <a:p>
      <a:pPr>
        <a:defRPr sz="1799"/>
      </a:pPr>
      <a:endParaRPr lang="en-US"/>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10.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67050" cy="468313"/>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4008438" y="0"/>
            <a:ext cx="3067050" cy="468313"/>
          </a:xfrm>
          <a:prstGeom prst="rect">
            <a:avLst/>
          </a:prstGeom>
        </p:spPr>
        <p:txBody>
          <a:bodyPr vert="horz" lIns="91440" tIns="45720" rIns="91440" bIns="45720" rtlCol="0"/>
          <a:lstStyle>
            <a:lvl1pPr algn="r">
              <a:defRPr sz="1200"/>
            </a:lvl1pPr>
          </a:lstStyle>
          <a:p>
            <a:fld id="{9336167E-8678-4762-BA9E-1D38AF183FD1}" type="datetimeFigureOut">
              <a:rPr lang="en-US" smtClean="0"/>
              <a:t>1/14/15</a:t>
            </a:fld>
            <a:endParaRPr lang="en-US" dirty="0"/>
          </a:p>
        </p:txBody>
      </p:sp>
      <p:sp>
        <p:nvSpPr>
          <p:cNvPr id="4" name="Footer Placeholder 3"/>
          <p:cNvSpPr>
            <a:spLocks noGrp="1"/>
          </p:cNvSpPr>
          <p:nvPr>
            <p:ph type="ftr" sz="quarter" idx="2"/>
          </p:nvPr>
        </p:nvSpPr>
        <p:spPr>
          <a:xfrm>
            <a:off x="0" y="8893175"/>
            <a:ext cx="3067050" cy="468313"/>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4008438" y="8893175"/>
            <a:ext cx="3067050" cy="468313"/>
          </a:xfrm>
          <a:prstGeom prst="rect">
            <a:avLst/>
          </a:prstGeom>
        </p:spPr>
        <p:txBody>
          <a:bodyPr vert="horz" lIns="91440" tIns="45720" rIns="91440" bIns="45720" rtlCol="0" anchor="b"/>
          <a:lstStyle>
            <a:lvl1pPr algn="r">
              <a:defRPr sz="1200"/>
            </a:lvl1pPr>
          </a:lstStyle>
          <a:p>
            <a:fld id="{9E1C7AE9-6AF1-47C3-8576-E6C549E7DFD9}" type="slidenum">
              <a:rPr lang="en-US" smtClean="0"/>
              <a:t>‹#›</a:t>
            </a:fld>
            <a:endParaRPr lang="en-US" dirty="0"/>
          </a:p>
        </p:txBody>
      </p:sp>
    </p:spTree>
    <p:extLst>
      <p:ext uri="{BB962C8B-B14F-4D97-AF65-F5344CB8AC3E}">
        <p14:creationId xmlns:p14="http://schemas.microsoft.com/office/powerpoint/2010/main" val="76505394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66733" cy="468154"/>
          </a:xfrm>
          <a:prstGeom prst="rect">
            <a:avLst/>
          </a:prstGeom>
        </p:spPr>
        <p:txBody>
          <a:bodyPr vert="horz" lIns="93936" tIns="46968" rIns="93936" bIns="46968" rtlCol="0"/>
          <a:lstStyle>
            <a:lvl1pPr algn="l">
              <a:defRPr sz="1200"/>
            </a:lvl1pPr>
          </a:lstStyle>
          <a:p>
            <a:endParaRPr lang="en-US" dirty="0"/>
          </a:p>
        </p:txBody>
      </p:sp>
      <p:sp>
        <p:nvSpPr>
          <p:cNvPr id="3" name="Date Placeholder 2"/>
          <p:cNvSpPr>
            <a:spLocks noGrp="1"/>
          </p:cNvSpPr>
          <p:nvPr>
            <p:ph type="dt" idx="1"/>
          </p:nvPr>
        </p:nvSpPr>
        <p:spPr>
          <a:xfrm>
            <a:off x="4008705" y="0"/>
            <a:ext cx="3066733" cy="468154"/>
          </a:xfrm>
          <a:prstGeom prst="rect">
            <a:avLst/>
          </a:prstGeom>
        </p:spPr>
        <p:txBody>
          <a:bodyPr vert="horz" lIns="93936" tIns="46968" rIns="93936" bIns="46968" rtlCol="0"/>
          <a:lstStyle>
            <a:lvl1pPr algn="r">
              <a:defRPr sz="1200"/>
            </a:lvl1pPr>
          </a:lstStyle>
          <a:p>
            <a:fld id="{126639DF-F33B-47A0-B02C-7779CCF3432C}" type="datetimeFigureOut">
              <a:rPr lang="en-US" smtClean="0"/>
              <a:t>1/14/15</a:t>
            </a:fld>
            <a:endParaRPr lang="en-US" dirty="0"/>
          </a:p>
        </p:txBody>
      </p:sp>
      <p:sp>
        <p:nvSpPr>
          <p:cNvPr id="4" name="Slide Image Placeholder 3"/>
          <p:cNvSpPr>
            <a:spLocks noGrp="1" noRot="1" noChangeAspect="1"/>
          </p:cNvSpPr>
          <p:nvPr>
            <p:ph type="sldImg" idx="2"/>
          </p:nvPr>
        </p:nvSpPr>
        <p:spPr>
          <a:xfrm>
            <a:off x="1196975" y="701675"/>
            <a:ext cx="4683125" cy="3511550"/>
          </a:xfrm>
          <a:prstGeom prst="rect">
            <a:avLst/>
          </a:prstGeom>
          <a:noFill/>
          <a:ln w="12700">
            <a:solidFill>
              <a:prstClr val="black"/>
            </a:solidFill>
          </a:ln>
        </p:spPr>
        <p:txBody>
          <a:bodyPr vert="horz" lIns="93936" tIns="46968" rIns="93936" bIns="46968" rtlCol="0" anchor="ctr"/>
          <a:lstStyle/>
          <a:p>
            <a:endParaRPr lang="en-US" dirty="0"/>
          </a:p>
        </p:txBody>
      </p:sp>
      <p:sp>
        <p:nvSpPr>
          <p:cNvPr id="5" name="Notes Placeholder 4"/>
          <p:cNvSpPr>
            <a:spLocks noGrp="1"/>
          </p:cNvSpPr>
          <p:nvPr>
            <p:ph type="body" sz="quarter" idx="3"/>
          </p:nvPr>
        </p:nvSpPr>
        <p:spPr>
          <a:xfrm>
            <a:off x="707708" y="4447461"/>
            <a:ext cx="5661660" cy="4213384"/>
          </a:xfrm>
          <a:prstGeom prst="rect">
            <a:avLst/>
          </a:prstGeom>
        </p:spPr>
        <p:txBody>
          <a:bodyPr vert="horz" lIns="93936" tIns="46968" rIns="93936" bIns="46968"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93296"/>
            <a:ext cx="3066733" cy="468154"/>
          </a:xfrm>
          <a:prstGeom prst="rect">
            <a:avLst/>
          </a:prstGeom>
        </p:spPr>
        <p:txBody>
          <a:bodyPr vert="horz" lIns="93936" tIns="46968" rIns="93936" bIns="46968" rtlCol="0" anchor="b"/>
          <a:lstStyle>
            <a:lvl1pPr algn="l">
              <a:defRPr sz="1200"/>
            </a:lvl1pPr>
          </a:lstStyle>
          <a:p>
            <a:endParaRPr lang="en-US" dirty="0"/>
          </a:p>
        </p:txBody>
      </p:sp>
      <p:sp>
        <p:nvSpPr>
          <p:cNvPr id="7" name="Slide Number Placeholder 6"/>
          <p:cNvSpPr>
            <a:spLocks noGrp="1"/>
          </p:cNvSpPr>
          <p:nvPr>
            <p:ph type="sldNum" sz="quarter" idx="5"/>
          </p:nvPr>
        </p:nvSpPr>
        <p:spPr>
          <a:xfrm>
            <a:off x="4008705" y="8893296"/>
            <a:ext cx="3066733" cy="468154"/>
          </a:xfrm>
          <a:prstGeom prst="rect">
            <a:avLst/>
          </a:prstGeom>
        </p:spPr>
        <p:txBody>
          <a:bodyPr vert="horz" lIns="93936" tIns="46968" rIns="93936" bIns="46968" rtlCol="0" anchor="b"/>
          <a:lstStyle>
            <a:lvl1pPr algn="r">
              <a:defRPr sz="1200"/>
            </a:lvl1pPr>
          </a:lstStyle>
          <a:p>
            <a:fld id="{2FF1362D-F328-446F-9DAF-2E943CBDF34E}" type="slidenum">
              <a:rPr lang="en-US" smtClean="0"/>
              <a:t>‹#›</a:t>
            </a:fld>
            <a:endParaRPr lang="en-US" dirty="0"/>
          </a:p>
        </p:txBody>
      </p:sp>
    </p:spTree>
    <p:extLst>
      <p:ext uri="{BB962C8B-B14F-4D97-AF65-F5344CB8AC3E}">
        <p14:creationId xmlns:p14="http://schemas.microsoft.com/office/powerpoint/2010/main" val="12573890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p:spPr>
        <p:txBody>
          <a:bodyPr/>
          <a:lstStyle>
            <a:lvl1pPr eaLnBrk="0" hangingPunct="0">
              <a:defRPr sz="2500">
                <a:solidFill>
                  <a:schemeClr val="tx1"/>
                </a:solidFill>
                <a:latin typeface="Arial" charset="0"/>
              </a:defRPr>
            </a:lvl1pPr>
            <a:lvl2pPr marL="763233" indent="-293551" eaLnBrk="0" hangingPunct="0">
              <a:defRPr sz="2500">
                <a:solidFill>
                  <a:schemeClr val="tx1"/>
                </a:solidFill>
                <a:latin typeface="Arial" charset="0"/>
              </a:defRPr>
            </a:lvl2pPr>
            <a:lvl3pPr marL="1174204" indent="-234841" eaLnBrk="0" hangingPunct="0">
              <a:defRPr sz="2500">
                <a:solidFill>
                  <a:schemeClr val="tx1"/>
                </a:solidFill>
                <a:latin typeface="Arial" charset="0"/>
              </a:defRPr>
            </a:lvl3pPr>
            <a:lvl4pPr marL="1643885" indent="-234841" eaLnBrk="0" hangingPunct="0">
              <a:defRPr sz="2500">
                <a:solidFill>
                  <a:schemeClr val="tx1"/>
                </a:solidFill>
                <a:latin typeface="Arial" charset="0"/>
              </a:defRPr>
            </a:lvl4pPr>
            <a:lvl5pPr marL="2113567" indent="-234841" eaLnBrk="0" hangingPunct="0">
              <a:defRPr sz="2500">
                <a:solidFill>
                  <a:schemeClr val="tx1"/>
                </a:solidFill>
                <a:latin typeface="Arial" charset="0"/>
              </a:defRPr>
            </a:lvl5pPr>
            <a:lvl6pPr marL="2583249" indent="-234841" eaLnBrk="0" fontAlgn="base" hangingPunct="0">
              <a:spcBef>
                <a:spcPct val="0"/>
              </a:spcBef>
              <a:spcAft>
                <a:spcPct val="0"/>
              </a:spcAft>
              <a:defRPr sz="2500">
                <a:solidFill>
                  <a:schemeClr val="tx1"/>
                </a:solidFill>
                <a:latin typeface="Arial" charset="0"/>
              </a:defRPr>
            </a:lvl6pPr>
            <a:lvl7pPr marL="3052930" indent="-234841" eaLnBrk="0" fontAlgn="base" hangingPunct="0">
              <a:spcBef>
                <a:spcPct val="0"/>
              </a:spcBef>
              <a:spcAft>
                <a:spcPct val="0"/>
              </a:spcAft>
              <a:defRPr sz="2500">
                <a:solidFill>
                  <a:schemeClr val="tx1"/>
                </a:solidFill>
                <a:latin typeface="Arial" charset="0"/>
              </a:defRPr>
            </a:lvl7pPr>
            <a:lvl8pPr marL="3522612" indent="-234841" eaLnBrk="0" fontAlgn="base" hangingPunct="0">
              <a:spcBef>
                <a:spcPct val="0"/>
              </a:spcBef>
              <a:spcAft>
                <a:spcPct val="0"/>
              </a:spcAft>
              <a:defRPr sz="2500">
                <a:solidFill>
                  <a:schemeClr val="tx1"/>
                </a:solidFill>
                <a:latin typeface="Arial" charset="0"/>
              </a:defRPr>
            </a:lvl8pPr>
            <a:lvl9pPr marL="3992293" indent="-234841" eaLnBrk="0" fontAlgn="base" hangingPunct="0">
              <a:spcBef>
                <a:spcPct val="0"/>
              </a:spcBef>
              <a:spcAft>
                <a:spcPct val="0"/>
              </a:spcAft>
              <a:defRPr sz="2500">
                <a:solidFill>
                  <a:schemeClr val="tx1"/>
                </a:solidFill>
                <a:latin typeface="Arial" charset="0"/>
              </a:defRPr>
            </a:lvl9pPr>
          </a:lstStyle>
          <a:p>
            <a:pPr eaLnBrk="1" hangingPunct="1"/>
            <a:fld id="{0E24C1AD-DB0E-446D-89FC-63FEFDD0D911}" type="slidenum">
              <a:rPr lang="en-US" sz="1200">
                <a:solidFill>
                  <a:prstClr val="black"/>
                </a:solidFill>
              </a:rPr>
              <a:pPr eaLnBrk="1" hangingPunct="1"/>
              <a:t>1</a:t>
            </a:fld>
            <a:endParaRPr lang="en-US" sz="1200" dirty="0">
              <a:solidFill>
                <a:prstClr val="black"/>
              </a:solidFill>
            </a:endParaRPr>
          </a:p>
        </p:txBody>
      </p:sp>
      <p:sp>
        <p:nvSpPr>
          <p:cNvPr id="58371" name="Rectangle 2"/>
          <p:cNvSpPr>
            <a:spLocks noGrp="1" noRot="1" noChangeAspect="1" noChangeArrowheads="1" noTextEdit="1"/>
          </p:cNvSpPr>
          <p:nvPr>
            <p:ph type="sldImg"/>
          </p:nvPr>
        </p:nvSpPr>
        <p:spPr>
          <a:xfrm>
            <a:off x="1196975" y="701675"/>
            <a:ext cx="4683125" cy="3511550"/>
          </a:xfrm>
          <a:ln/>
        </p:spPr>
      </p:sp>
      <p:sp>
        <p:nvSpPr>
          <p:cNvPr id="58372" name="Rectangle 3"/>
          <p:cNvSpPr>
            <a:spLocks noGrp="1" noChangeArrowheads="1"/>
          </p:cNvSpPr>
          <p:nvPr>
            <p:ph type="body" idx="1"/>
          </p:nvPr>
        </p:nvSpPr>
        <p:spPr>
          <a:xfrm>
            <a:off x="943610" y="4448129"/>
            <a:ext cx="5189855" cy="4213051"/>
          </a:xfrm>
          <a:noFill/>
        </p:spPr>
        <p:txBody>
          <a:bodyPr/>
          <a:lstStyle/>
          <a:p>
            <a:pPr eaLnBrk="1" hangingPunct="1"/>
            <a:endParaRPr 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US" sz="2000" dirty="0" smtClean="0"/>
              <a:t>ANNUALLY &gt;100,000 SQUARE KILOMETERS CROPLAND REMOVED FROM CULTIVATION.</a:t>
            </a:r>
          </a:p>
          <a:p>
            <a:pPr lvl="1"/>
            <a:r>
              <a:rPr lang="en-US" sz="2000" dirty="0" smtClean="0"/>
              <a:t>KNOWN WORLD PHOSPHORUS RESERVES RUN OUT IN 2050</a:t>
            </a:r>
          </a:p>
          <a:p>
            <a:pPr lvl="1"/>
            <a:r>
              <a:rPr lang="en-US" sz="2000" dirty="0" smtClean="0"/>
              <a:t>GROUNDWATER EXTRACTION RATES EXCEED RECHARGE RATES IN 87% OF KNOW AQUIFERS</a:t>
            </a:r>
          </a:p>
          <a:p>
            <a:pPr lvl="1"/>
            <a:r>
              <a:rPr lang="en-US" sz="2000" dirty="0" smtClean="0"/>
              <a:t>2009 MAIZE, RICE AND WHEAT YIELD GAINS PLATEAUED</a:t>
            </a:r>
            <a:endParaRPr lang="en-US" sz="2400" dirty="0" smtClean="0"/>
          </a:p>
          <a:p>
            <a:pPr lvl="1"/>
            <a:r>
              <a:rPr lang="en-US" sz="2000" dirty="0" smtClean="0"/>
              <a:t>2008 AGRICULTURAL GROWTH&lt;P0PULATION GROWTH</a:t>
            </a:r>
          </a:p>
          <a:p>
            <a:endParaRPr lang="en-US" dirty="0"/>
          </a:p>
        </p:txBody>
      </p:sp>
      <p:sp>
        <p:nvSpPr>
          <p:cNvPr id="4" name="Slide Number Placeholder 3"/>
          <p:cNvSpPr>
            <a:spLocks noGrp="1"/>
          </p:cNvSpPr>
          <p:nvPr>
            <p:ph type="sldNum" sz="quarter" idx="10"/>
          </p:nvPr>
        </p:nvSpPr>
        <p:spPr/>
        <p:txBody>
          <a:bodyPr/>
          <a:lstStyle/>
          <a:p>
            <a:fld id="{2FF1362D-F328-446F-9DAF-2E943CBDF34E}" type="slidenum">
              <a:rPr lang="en-US" smtClean="0"/>
              <a:t>2</a:t>
            </a:fld>
            <a:endParaRPr lang="en-US" dirty="0"/>
          </a:p>
        </p:txBody>
      </p:sp>
    </p:spTree>
    <p:extLst>
      <p:ext uri="{BB962C8B-B14F-4D97-AF65-F5344CB8AC3E}">
        <p14:creationId xmlns:p14="http://schemas.microsoft.com/office/powerpoint/2010/main" val="17257066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FF1362D-F328-446F-9DAF-2E943CBDF34E}" type="slidenum">
              <a:rPr lang="en-US" smtClean="0"/>
              <a:t>7</a:t>
            </a:fld>
            <a:endParaRPr lang="en-US" dirty="0"/>
          </a:p>
        </p:txBody>
      </p:sp>
    </p:spTree>
    <p:extLst>
      <p:ext uri="{BB962C8B-B14F-4D97-AF65-F5344CB8AC3E}">
        <p14:creationId xmlns:p14="http://schemas.microsoft.com/office/powerpoint/2010/main" val="39451603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 NUMBER OF SALTWATER</a:t>
            </a:r>
            <a:r>
              <a:rPr lang="en-US" baseline="0" dirty="0" smtClean="0"/>
              <a:t> SPECIES – MANY IN EARLY STAGE OF DEVO</a:t>
            </a:r>
            <a:endParaRPr lang="en-US" dirty="0" smtClean="0"/>
          </a:p>
          <a:p>
            <a:r>
              <a:rPr lang="en-US" dirty="0" smtClean="0"/>
              <a:t>PRODUCTION VOLUME DOWN IN RECENT YEARS</a:t>
            </a:r>
          </a:p>
          <a:p>
            <a:r>
              <a:rPr lang="en-US" dirty="0" smtClean="0"/>
              <a:t>GROWTH ESSENTIALLY FLAT SINCE 2009</a:t>
            </a:r>
          </a:p>
          <a:p>
            <a:r>
              <a:rPr lang="en-US" dirty="0" smtClean="0"/>
              <a:t>4300 FARMS SLIGHTLY MISLEADING</a:t>
            </a:r>
            <a:r>
              <a:rPr lang="en-US" baseline="0" dirty="0" smtClean="0"/>
              <a:t> DUE TO SMALL UNIT DEFINITION OF FARM</a:t>
            </a:r>
          </a:p>
          <a:p>
            <a:endParaRPr lang="en-US" dirty="0"/>
          </a:p>
        </p:txBody>
      </p:sp>
      <p:sp>
        <p:nvSpPr>
          <p:cNvPr id="4" name="Slide Number Placeholder 3"/>
          <p:cNvSpPr>
            <a:spLocks noGrp="1"/>
          </p:cNvSpPr>
          <p:nvPr>
            <p:ph type="sldNum" sz="quarter" idx="10"/>
          </p:nvPr>
        </p:nvSpPr>
        <p:spPr/>
        <p:txBody>
          <a:bodyPr/>
          <a:lstStyle/>
          <a:p>
            <a:fld id="{2FF1362D-F328-446F-9DAF-2E943CBDF34E}" type="slidenum">
              <a:rPr lang="en-US" smtClean="0"/>
              <a:t>8</a:t>
            </a:fld>
            <a:endParaRPr lang="en-US" dirty="0"/>
          </a:p>
        </p:txBody>
      </p:sp>
    </p:spTree>
    <p:extLst>
      <p:ext uri="{BB962C8B-B14F-4D97-AF65-F5344CB8AC3E}">
        <p14:creationId xmlns:p14="http://schemas.microsoft.com/office/powerpoint/2010/main" val="1338960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63233" indent="-293551" eaLnBrk="0" hangingPunct="0">
              <a:defRPr>
                <a:solidFill>
                  <a:schemeClr val="tx1"/>
                </a:solidFill>
                <a:latin typeface="Arial" charset="0"/>
              </a:defRPr>
            </a:lvl2pPr>
            <a:lvl3pPr marL="1174204" indent="-234841" eaLnBrk="0" hangingPunct="0">
              <a:defRPr>
                <a:solidFill>
                  <a:schemeClr val="tx1"/>
                </a:solidFill>
                <a:latin typeface="Arial" charset="0"/>
              </a:defRPr>
            </a:lvl3pPr>
            <a:lvl4pPr marL="1643885" indent="-234841" eaLnBrk="0" hangingPunct="0">
              <a:defRPr>
                <a:solidFill>
                  <a:schemeClr val="tx1"/>
                </a:solidFill>
                <a:latin typeface="Arial" charset="0"/>
              </a:defRPr>
            </a:lvl4pPr>
            <a:lvl5pPr marL="2113567" indent="-234841" eaLnBrk="0" hangingPunct="0">
              <a:defRPr>
                <a:solidFill>
                  <a:schemeClr val="tx1"/>
                </a:solidFill>
                <a:latin typeface="Arial" charset="0"/>
              </a:defRPr>
            </a:lvl5pPr>
            <a:lvl6pPr marL="2583249" indent="-234841" eaLnBrk="0" fontAlgn="base" hangingPunct="0">
              <a:spcBef>
                <a:spcPct val="0"/>
              </a:spcBef>
              <a:spcAft>
                <a:spcPct val="0"/>
              </a:spcAft>
              <a:defRPr>
                <a:solidFill>
                  <a:schemeClr val="tx1"/>
                </a:solidFill>
                <a:latin typeface="Arial" charset="0"/>
              </a:defRPr>
            </a:lvl6pPr>
            <a:lvl7pPr marL="3052930" indent="-234841" eaLnBrk="0" fontAlgn="base" hangingPunct="0">
              <a:spcBef>
                <a:spcPct val="0"/>
              </a:spcBef>
              <a:spcAft>
                <a:spcPct val="0"/>
              </a:spcAft>
              <a:defRPr>
                <a:solidFill>
                  <a:schemeClr val="tx1"/>
                </a:solidFill>
                <a:latin typeface="Arial" charset="0"/>
              </a:defRPr>
            </a:lvl7pPr>
            <a:lvl8pPr marL="3522612" indent="-234841" eaLnBrk="0" fontAlgn="base" hangingPunct="0">
              <a:spcBef>
                <a:spcPct val="0"/>
              </a:spcBef>
              <a:spcAft>
                <a:spcPct val="0"/>
              </a:spcAft>
              <a:defRPr>
                <a:solidFill>
                  <a:schemeClr val="tx1"/>
                </a:solidFill>
                <a:latin typeface="Arial" charset="0"/>
              </a:defRPr>
            </a:lvl8pPr>
            <a:lvl9pPr marL="3992293" indent="-234841" eaLnBrk="0" fontAlgn="base" hangingPunct="0">
              <a:spcBef>
                <a:spcPct val="0"/>
              </a:spcBef>
              <a:spcAft>
                <a:spcPct val="0"/>
              </a:spcAft>
              <a:defRPr>
                <a:solidFill>
                  <a:schemeClr val="tx1"/>
                </a:solidFill>
                <a:latin typeface="Arial" charset="0"/>
              </a:defRPr>
            </a:lvl9pPr>
          </a:lstStyle>
          <a:p>
            <a:pPr eaLnBrk="1" hangingPunct="1"/>
            <a:fld id="{4E05ACA0-EB87-4FB7-BB2C-BB59F0D09EC0}" type="slidenum">
              <a:rPr lang="en-US" smtClean="0">
                <a:solidFill>
                  <a:srgbClr val="000000"/>
                </a:solidFill>
              </a:rPr>
              <a:pPr eaLnBrk="1" hangingPunct="1"/>
              <a:t>9</a:t>
            </a:fld>
            <a:endParaRPr lang="en-US" dirty="0" smtClean="0">
              <a:solidFill>
                <a:srgbClr val="000000"/>
              </a:solidFill>
            </a:endParaRPr>
          </a:p>
        </p:txBody>
      </p:sp>
      <p:sp>
        <p:nvSpPr>
          <p:cNvPr id="59395" name="Rectangle 2"/>
          <p:cNvSpPr>
            <a:spLocks noGrp="1" noRot="1" noChangeAspect="1" noChangeArrowheads="1" noTextEdit="1"/>
          </p:cNvSpPr>
          <p:nvPr>
            <p:ph type="sldImg"/>
          </p:nvPr>
        </p:nvSpPr>
        <p:spPr>
          <a:ln/>
        </p:spPr>
      </p:sp>
      <p:sp>
        <p:nvSpPr>
          <p:cNvPr id="59396" name="Rectangle 3"/>
          <p:cNvSpPr>
            <a:spLocks noGrp="1" noChangeArrowheads="1"/>
          </p:cNvSpPr>
          <p:nvPr>
            <p:ph type="body" idx="1"/>
          </p:nvPr>
        </p:nvSpPr>
        <p:spPr>
          <a:xfrm>
            <a:off x="943610" y="4447461"/>
            <a:ext cx="5189855" cy="4213384"/>
          </a:xfrm>
          <a:noFill/>
        </p:spPr>
        <p:txBody>
          <a:bodyPr/>
          <a:lstStyle/>
          <a:p>
            <a:pPr lvl="1" eaLnBrk="1" hangingPunct="1"/>
            <a:r>
              <a:rPr lang="en-US" sz="900" b="1" dirty="0"/>
              <a:t>SALMON      $134666/ACRE</a:t>
            </a:r>
          </a:p>
          <a:p>
            <a:pPr lvl="1" eaLnBrk="1" hangingPunct="1"/>
            <a:r>
              <a:rPr lang="en-US" sz="900" b="1" dirty="0"/>
              <a:t>SHELLFISH  $4557/ACRE</a:t>
            </a:r>
          </a:p>
          <a:p>
            <a:pPr eaLnBrk="1" hangingPunct="1"/>
            <a:endParaRPr lang="en-US" sz="900" b="1" dirty="0"/>
          </a:p>
          <a:p>
            <a:pPr eaLnBrk="1" hangingPunct="1"/>
            <a:endParaRPr lang="en-US"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a:ln/>
        </p:spPr>
      </p:sp>
      <p:sp>
        <p:nvSpPr>
          <p:cNvPr id="57347" name="Notes Placeholder 2"/>
          <p:cNvSpPr>
            <a:spLocks noGrp="1"/>
          </p:cNvSpPr>
          <p:nvPr>
            <p:ph type="body" idx="1"/>
          </p:nvPr>
        </p:nvSpPr>
        <p:spPr>
          <a:noFill/>
        </p:spPr>
        <p:txBody>
          <a:bodyPr/>
          <a:lstStyle/>
          <a:p>
            <a:endParaRPr lang="en-US" dirty="0" smtClean="0"/>
          </a:p>
        </p:txBody>
      </p:sp>
      <p:sp>
        <p:nvSpPr>
          <p:cNvPr id="57348" name="Slide Number Placeholder 3"/>
          <p:cNvSpPr>
            <a:spLocks noGrp="1"/>
          </p:cNvSpPr>
          <p:nvPr>
            <p:ph type="sldNum" sz="quarter" idx="5"/>
          </p:nvPr>
        </p:nvSpPr>
        <p:spPr>
          <a:noFill/>
        </p:spPr>
        <p:txBody>
          <a:bodyPr/>
          <a:lstStyle>
            <a:lvl1pPr eaLnBrk="0" hangingPunct="0">
              <a:defRPr>
                <a:solidFill>
                  <a:schemeClr val="tx1"/>
                </a:solidFill>
                <a:latin typeface="Arial" charset="0"/>
              </a:defRPr>
            </a:lvl1pPr>
            <a:lvl2pPr marL="763233" indent="-293551" eaLnBrk="0" hangingPunct="0">
              <a:defRPr>
                <a:solidFill>
                  <a:schemeClr val="tx1"/>
                </a:solidFill>
                <a:latin typeface="Arial" charset="0"/>
              </a:defRPr>
            </a:lvl2pPr>
            <a:lvl3pPr marL="1174204" indent="-234841" eaLnBrk="0" hangingPunct="0">
              <a:defRPr>
                <a:solidFill>
                  <a:schemeClr val="tx1"/>
                </a:solidFill>
                <a:latin typeface="Arial" charset="0"/>
              </a:defRPr>
            </a:lvl3pPr>
            <a:lvl4pPr marL="1643885" indent="-234841" eaLnBrk="0" hangingPunct="0">
              <a:defRPr>
                <a:solidFill>
                  <a:schemeClr val="tx1"/>
                </a:solidFill>
                <a:latin typeface="Arial" charset="0"/>
              </a:defRPr>
            </a:lvl4pPr>
            <a:lvl5pPr marL="2113567" indent="-234841" eaLnBrk="0" hangingPunct="0">
              <a:defRPr>
                <a:solidFill>
                  <a:schemeClr val="tx1"/>
                </a:solidFill>
                <a:latin typeface="Arial" charset="0"/>
              </a:defRPr>
            </a:lvl5pPr>
            <a:lvl6pPr marL="2583249" indent="-234841" eaLnBrk="0" fontAlgn="base" hangingPunct="0">
              <a:spcBef>
                <a:spcPct val="0"/>
              </a:spcBef>
              <a:spcAft>
                <a:spcPct val="0"/>
              </a:spcAft>
              <a:defRPr>
                <a:solidFill>
                  <a:schemeClr val="tx1"/>
                </a:solidFill>
                <a:latin typeface="Arial" charset="0"/>
              </a:defRPr>
            </a:lvl6pPr>
            <a:lvl7pPr marL="3052930" indent="-234841" eaLnBrk="0" fontAlgn="base" hangingPunct="0">
              <a:spcBef>
                <a:spcPct val="0"/>
              </a:spcBef>
              <a:spcAft>
                <a:spcPct val="0"/>
              </a:spcAft>
              <a:defRPr>
                <a:solidFill>
                  <a:schemeClr val="tx1"/>
                </a:solidFill>
                <a:latin typeface="Arial" charset="0"/>
              </a:defRPr>
            </a:lvl7pPr>
            <a:lvl8pPr marL="3522612" indent="-234841" eaLnBrk="0" fontAlgn="base" hangingPunct="0">
              <a:spcBef>
                <a:spcPct val="0"/>
              </a:spcBef>
              <a:spcAft>
                <a:spcPct val="0"/>
              </a:spcAft>
              <a:defRPr>
                <a:solidFill>
                  <a:schemeClr val="tx1"/>
                </a:solidFill>
                <a:latin typeface="Arial" charset="0"/>
              </a:defRPr>
            </a:lvl8pPr>
            <a:lvl9pPr marL="3992293" indent="-234841" eaLnBrk="0" fontAlgn="base" hangingPunct="0">
              <a:spcBef>
                <a:spcPct val="0"/>
              </a:spcBef>
              <a:spcAft>
                <a:spcPct val="0"/>
              </a:spcAft>
              <a:defRPr>
                <a:solidFill>
                  <a:schemeClr val="tx1"/>
                </a:solidFill>
                <a:latin typeface="Arial" charset="0"/>
              </a:defRPr>
            </a:lvl9pPr>
          </a:lstStyle>
          <a:p>
            <a:pPr eaLnBrk="1" hangingPunct="1"/>
            <a:fld id="{A1672A81-E9F6-4A34-9AAB-D1AE480E4C11}" type="slidenum">
              <a:rPr lang="en-US" smtClean="0">
                <a:solidFill>
                  <a:srgbClr val="000000"/>
                </a:solidFill>
              </a:rPr>
              <a:pPr eaLnBrk="1" hangingPunct="1"/>
              <a:t>10</a:t>
            </a:fld>
            <a:endParaRPr lang="en-US" dirty="0" smtClean="0">
              <a:solidFill>
                <a:srgbClr val="000000"/>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63233" indent="-293551" eaLnBrk="0" hangingPunct="0">
              <a:defRPr>
                <a:solidFill>
                  <a:schemeClr val="tx1"/>
                </a:solidFill>
                <a:latin typeface="Arial" charset="0"/>
              </a:defRPr>
            </a:lvl2pPr>
            <a:lvl3pPr marL="1174204" indent="-234841" eaLnBrk="0" hangingPunct="0">
              <a:defRPr>
                <a:solidFill>
                  <a:schemeClr val="tx1"/>
                </a:solidFill>
                <a:latin typeface="Arial" charset="0"/>
              </a:defRPr>
            </a:lvl3pPr>
            <a:lvl4pPr marL="1643885" indent="-234841" eaLnBrk="0" hangingPunct="0">
              <a:defRPr>
                <a:solidFill>
                  <a:schemeClr val="tx1"/>
                </a:solidFill>
                <a:latin typeface="Arial" charset="0"/>
              </a:defRPr>
            </a:lvl4pPr>
            <a:lvl5pPr marL="2113567" indent="-234841" eaLnBrk="0" hangingPunct="0">
              <a:defRPr>
                <a:solidFill>
                  <a:schemeClr val="tx1"/>
                </a:solidFill>
                <a:latin typeface="Arial" charset="0"/>
              </a:defRPr>
            </a:lvl5pPr>
            <a:lvl6pPr marL="2583249" indent="-234841" eaLnBrk="0" fontAlgn="base" hangingPunct="0">
              <a:spcBef>
                <a:spcPct val="0"/>
              </a:spcBef>
              <a:spcAft>
                <a:spcPct val="0"/>
              </a:spcAft>
              <a:defRPr>
                <a:solidFill>
                  <a:schemeClr val="tx1"/>
                </a:solidFill>
                <a:latin typeface="Arial" charset="0"/>
              </a:defRPr>
            </a:lvl6pPr>
            <a:lvl7pPr marL="3052930" indent="-234841" eaLnBrk="0" fontAlgn="base" hangingPunct="0">
              <a:spcBef>
                <a:spcPct val="0"/>
              </a:spcBef>
              <a:spcAft>
                <a:spcPct val="0"/>
              </a:spcAft>
              <a:defRPr>
                <a:solidFill>
                  <a:schemeClr val="tx1"/>
                </a:solidFill>
                <a:latin typeface="Arial" charset="0"/>
              </a:defRPr>
            </a:lvl7pPr>
            <a:lvl8pPr marL="3522612" indent="-234841" eaLnBrk="0" fontAlgn="base" hangingPunct="0">
              <a:spcBef>
                <a:spcPct val="0"/>
              </a:spcBef>
              <a:spcAft>
                <a:spcPct val="0"/>
              </a:spcAft>
              <a:defRPr>
                <a:solidFill>
                  <a:schemeClr val="tx1"/>
                </a:solidFill>
                <a:latin typeface="Arial" charset="0"/>
              </a:defRPr>
            </a:lvl8pPr>
            <a:lvl9pPr marL="3992293" indent="-234841" eaLnBrk="0" fontAlgn="base" hangingPunct="0">
              <a:spcBef>
                <a:spcPct val="0"/>
              </a:spcBef>
              <a:spcAft>
                <a:spcPct val="0"/>
              </a:spcAft>
              <a:defRPr>
                <a:solidFill>
                  <a:schemeClr val="tx1"/>
                </a:solidFill>
                <a:latin typeface="Arial" charset="0"/>
              </a:defRPr>
            </a:lvl9pPr>
          </a:lstStyle>
          <a:p>
            <a:pPr eaLnBrk="1" hangingPunct="1"/>
            <a:fld id="{6A0B3B38-3739-415E-BB36-79191E5EE735}" type="slidenum">
              <a:rPr lang="en-US" smtClean="0"/>
              <a:pPr eaLnBrk="1" hangingPunct="1"/>
              <a:t>11</a:t>
            </a:fld>
            <a:endParaRPr lang="en-US" dirty="0" smtClean="0"/>
          </a:p>
        </p:txBody>
      </p:sp>
      <p:sp>
        <p:nvSpPr>
          <p:cNvPr id="60419" name="Rectangle 2"/>
          <p:cNvSpPr>
            <a:spLocks noGrp="1" noRot="1" noChangeAspect="1" noChangeArrowheads="1" noTextEdit="1"/>
          </p:cNvSpPr>
          <p:nvPr>
            <p:ph type="sldImg"/>
          </p:nvPr>
        </p:nvSpPr>
        <p:spPr>
          <a:ln/>
        </p:spPr>
      </p:sp>
      <p:sp>
        <p:nvSpPr>
          <p:cNvPr id="60420" name="Rectangle 3"/>
          <p:cNvSpPr>
            <a:spLocks noGrp="1" noChangeArrowheads="1"/>
          </p:cNvSpPr>
          <p:nvPr>
            <p:ph type="body" idx="1"/>
          </p:nvPr>
        </p:nvSpPr>
        <p:spPr>
          <a:xfrm>
            <a:off x="943610" y="4447461"/>
            <a:ext cx="5189855" cy="4213384"/>
          </a:xfrm>
          <a:noFill/>
        </p:spPr>
        <p:txBody>
          <a:bodyPr/>
          <a:lstStyle/>
          <a:p>
            <a:pPr lvl="1" eaLnBrk="1" hangingPunct="1"/>
            <a:r>
              <a:rPr lang="en-US" sz="900" b="1" dirty="0"/>
              <a:t>SALMON      $134666/ACRE</a:t>
            </a:r>
          </a:p>
          <a:p>
            <a:pPr lvl="1" eaLnBrk="1" hangingPunct="1"/>
            <a:r>
              <a:rPr lang="en-US" sz="900" b="1" dirty="0"/>
              <a:t>SHELLFISH  $4557/ACRE</a:t>
            </a:r>
          </a:p>
          <a:p>
            <a:pPr eaLnBrk="1" hangingPunct="1"/>
            <a:endParaRPr lang="en-US" sz="900" b="1" dirty="0"/>
          </a:p>
          <a:p>
            <a:pPr eaLnBrk="1" hangingPunct="1"/>
            <a:endParaRPr lang="en-US"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a:ln/>
        </p:spPr>
      </p:sp>
      <p:sp>
        <p:nvSpPr>
          <p:cNvPr id="58371" name="Notes Placeholder 2"/>
          <p:cNvSpPr>
            <a:spLocks noGrp="1"/>
          </p:cNvSpPr>
          <p:nvPr>
            <p:ph type="body" idx="1"/>
          </p:nvPr>
        </p:nvSpPr>
        <p:spPr>
          <a:noFill/>
        </p:spPr>
        <p:txBody>
          <a:bodyPr/>
          <a:lstStyle/>
          <a:p>
            <a:endParaRPr lang="en-US" dirty="0" smtClean="0"/>
          </a:p>
        </p:txBody>
      </p:sp>
      <p:sp>
        <p:nvSpPr>
          <p:cNvPr id="58372" name="Slide Number Placeholder 3"/>
          <p:cNvSpPr>
            <a:spLocks noGrp="1"/>
          </p:cNvSpPr>
          <p:nvPr>
            <p:ph type="sldNum" sz="quarter" idx="5"/>
          </p:nvPr>
        </p:nvSpPr>
        <p:spPr>
          <a:noFill/>
        </p:spPr>
        <p:txBody>
          <a:bodyPr/>
          <a:lstStyle>
            <a:lvl1pPr eaLnBrk="0" hangingPunct="0">
              <a:defRPr>
                <a:solidFill>
                  <a:schemeClr val="tx1"/>
                </a:solidFill>
                <a:latin typeface="Arial" charset="0"/>
              </a:defRPr>
            </a:lvl1pPr>
            <a:lvl2pPr marL="763233" indent="-293551" eaLnBrk="0" hangingPunct="0">
              <a:defRPr>
                <a:solidFill>
                  <a:schemeClr val="tx1"/>
                </a:solidFill>
                <a:latin typeface="Arial" charset="0"/>
              </a:defRPr>
            </a:lvl2pPr>
            <a:lvl3pPr marL="1174204" indent="-234841" eaLnBrk="0" hangingPunct="0">
              <a:defRPr>
                <a:solidFill>
                  <a:schemeClr val="tx1"/>
                </a:solidFill>
                <a:latin typeface="Arial" charset="0"/>
              </a:defRPr>
            </a:lvl3pPr>
            <a:lvl4pPr marL="1643885" indent="-234841" eaLnBrk="0" hangingPunct="0">
              <a:defRPr>
                <a:solidFill>
                  <a:schemeClr val="tx1"/>
                </a:solidFill>
                <a:latin typeface="Arial" charset="0"/>
              </a:defRPr>
            </a:lvl4pPr>
            <a:lvl5pPr marL="2113567" indent="-234841" eaLnBrk="0" hangingPunct="0">
              <a:defRPr>
                <a:solidFill>
                  <a:schemeClr val="tx1"/>
                </a:solidFill>
                <a:latin typeface="Arial" charset="0"/>
              </a:defRPr>
            </a:lvl5pPr>
            <a:lvl6pPr marL="2583249" indent="-234841" eaLnBrk="0" fontAlgn="base" hangingPunct="0">
              <a:spcBef>
                <a:spcPct val="0"/>
              </a:spcBef>
              <a:spcAft>
                <a:spcPct val="0"/>
              </a:spcAft>
              <a:defRPr>
                <a:solidFill>
                  <a:schemeClr val="tx1"/>
                </a:solidFill>
                <a:latin typeface="Arial" charset="0"/>
              </a:defRPr>
            </a:lvl6pPr>
            <a:lvl7pPr marL="3052930" indent="-234841" eaLnBrk="0" fontAlgn="base" hangingPunct="0">
              <a:spcBef>
                <a:spcPct val="0"/>
              </a:spcBef>
              <a:spcAft>
                <a:spcPct val="0"/>
              </a:spcAft>
              <a:defRPr>
                <a:solidFill>
                  <a:schemeClr val="tx1"/>
                </a:solidFill>
                <a:latin typeface="Arial" charset="0"/>
              </a:defRPr>
            </a:lvl7pPr>
            <a:lvl8pPr marL="3522612" indent="-234841" eaLnBrk="0" fontAlgn="base" hangingPunct="0">
              <a:spcBef>
                <a:spcPct val="0"/>
              </a:spcBef>
              <a:spcAft>
                <a:spcPct val="0"/>
              </a:spcAft>
              <a:defRPr>
                <a:solidFill>
                  <a:schemeClr val="tx1"/>
                </a:solidFill>
                <a:latin typeface="Arial" charset="0"/>
              </a:defRPr>
            </a:lvl8pPr>
            <a:lvl9pPr marL="3992293" indent="-234841" eaLnBrk="0" fontAlgn="base" hangingPunct="0">
              <a:spcBef>
                <a:spcPct val="0"/>
              </a:spcBef>
              <a:spcAft>
                <a:spcPct val="0"/>
              </a:spcAft>
              <a:defRPr>
                <a:solidFill>
                  <a:schemeClr val="tx1"/>
                </a:solidFill>
                <a:latin typeface="Arial" charset="0"/>
              </a:defRPr>
            </a:lvl9pPr>
          </a:lstStyle>
          <a:p>
            <a:pPr eaLnBrk="1" hangingPunct="1"/>
            <a:fld id="{A746A906-89FE-4118-A823-265ECF7BA6EF}" type="slidenum">
              <a:rPr lang="en-US" smtClean="0">
                <a:solidFill>
                  <a:srgbClr val="000000"/>
                </a:solidFill>
              </a:rPr>
              <a:pPr eaLnBrk="1" hangingPunct="1"/>
              <a:t>12</a:t>
            </a:fld>
            <a:endParaRPr lang="en-US" dirty="0" smtClean="0">
              <a:solidFill>
                <a:srgbClr val="000000"/>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63233" indent="-293551" eaLnBrk="0" hangingPunct="0">
              <a:defRPr>
                <a:solidFill>
                  <a:schemeClr val="tx1"/>
                </a:solidFill>
                <a:latin typeface="Arial" charset="0"/>
              </a:defRPr>
            </a:lvl2pPr>
            <a:lvl3pPr marL="1174204" indent="-234841" eaLnBrk="0" hangingPunct="0">
              <a:defRPr>
                <a:solidFill>
                  <a:schemeClr val="tx1"/>
                </a:solidFill>
                <a:latin typeface="Arial" charset="0"/>
              </a:defRPr>
            </a:lvl3pPr>
            <a:lvl4pPr marL="1643885" indent="-234841" eaLnBrk="0" hangingPunct="0">
              <a:defRPr>
                <a:solidFill>
                  <a:schemeClr val="tx1"/>
                </a:solidFill>
                <a:latin typeface="Arial" charset="0"/>
              </a:defRPr>
            </a:lvl4pPr>
            <a:lvl5pPr marL="2113567" indent="-234841" eaLnBrk="0" hangingPunct="0">
              <a:defRPr>
                <a:solidFill>
                  <a:schemeClr val="tx1"/>
                </a:solidFill>
                <a:latin typeface="Arial" charset="0"/>
              </a:defRPr>
            </a:lvl5pPr>
            <a:lvl6pPr marL="2583249" indent="-234841" eaLnBrk="0" fontAlgn="base" hangingPunct="0">
              <a:spcBef>
                <a:spcPct val="0"/>
              </a:spcBef>
              <a:spcAft>
                <a:spcPct val="0"/>
              </a:spcAft>
              <a:defRPr>
                <a:solidFill>
                  <a:schemeClr val="tx1"/>
                </a:solidFill>
                <a:latin typeface="Arial" charset="0"/>
              </a:defRPr>
            </a:lvl6pPr>
            <a:lvl7pPr marL="3052930" indent="-234841" eaLnBrk="0" fontAlgn="base" hangingPunct="0">
              <a:spcBef>
                <a:spcPct val="0"/>
              </a:spcBef>
              <a:spcAft>
                <a:spcPct val="0"/>
              </a:spcAft>
              <a:defRPr>
                <a:solidFill>
                  <a:schemeClr val="tx1"/>
                </a:solidFill>
                <a:latin typeface="Arial" charset="0"/>
              </a:defRPr>
            </a:lvl7pPr>
            <a:lvl8pPr marL="3522612" indent="-234841" eaLnBrk="0" fontAlgn="base" hangingPunct="0">
              <a:spcBef>
                <a:spcPct val="0"/>
              </a:spcBef>
              <a:spcAft>
                <a:spcPct val="0"/>
              </a:spcAft>
              <a:defRPr>
                <a:solidFill>
                  <a:schemeClr val="tx1"/>
                </a:solidFill>
                <a:latin typeface="Arial" charset="0"/>
              </a:defRPr>
            </a:lvl8pPr>
            <a:lvl9pPr marL="3992293" indent="-234841" eaLnBrk="0" fontAlgn="base" hangingPunct="0">
              <a:spcBef>
                <a:spcPct val="0"/>
              </a:spcBef>
              <a:spcAft>
                <a:spcPct val="0"/>
              </a:spcAft>
              <a:defRPr>
                <a:solidFill>
                  <a:schemeClr val="tx1"/>
                </a:solidFill>
                <a:latin typeface="Arial" charset="0"/>
              </a:defRPr>
            </a:lvl9pPr>
          </a:lstStyle>
          <a:p>
            <a:pPr eaLnBrk="1" hangingPunct="1"/>
            <a:fld id="{C8BC958D-3D9F-4D46-A088-DE7358712E97}" type="slidenum">
              <a:rPr lang="en-US" altLang="en-US">
                <a:solidFill>
                  <a:srgbClr val="000000"/>
                </a:solidFill>
              </a:rPr>
              <a:pPr eaLnBrk="1" hangingPunct="1"/>
              <a:t>20</a:t>
            </a:fld>
            <a:endParaRPr lang="en-US" altLang="en-US" dirty="0">
              <a:solidFill>
                <a:srgbClr val="000000"/>
              </a:solidFill>
            </a:endParaRPr>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noFill/>
        </p:spPr>
        <p:txBody>
          <a:bodyPr/>
          <a:lstStyle/>
          <a:p>
            <a:r>
              <a:rPr lang="en-US" altLang="en-US" dirty="0" smtClean="0"/>
              <a:t>Emerging concepts.  IMTA, similar in design to pre WW2 family farms- at the research/pilot scale stage, but could be a direction that industry may adopt provided it can be demonstrated to be profitable.</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67640054-5E66-4F51-83B3-E5C4884E7438}" type="datetimeFigureOut">
              <a:rPr lang="en-US" smtClean="0"/>
              <a:t>1/14/15</a:t>
            </a:fld>
            <a:endParaRPr lang="en-US" dirty="0"/>
          </a:p>
        </p:txBody>
      </p:sp>
      <p:sp>
        <p:nvSpPr>
          <p:cNvPr id="19" name="Footer Placeholder 18"/>
          <p:cNvSpPr>
            <a:spLocks noGrp="1"/>
          </p:cNvSpPr>
          <p:nvPr>
            <p:ph type="ftr" sz="quarter" idx="11"/>
          </p:nvPr>
        </p:nvSpPr>
        <p:spPr/>
        <p:txBody>
          <a:bodyPr/>
          <a:lstStyle/>
          <a:p>
            <a:endParaRPr lang="en-US" dirty="0"/>
          </a:p>
        </p:txBody>
      </p:sp>
      <p:sp>
        <p:nvSpPr>
          <p:cNvPr id="27" name="Slide Number Placeholder 26"/>
          <p:cNvSpPr>
            <a:spLocks noGrp="1"/>
          </p:cNvSpPr>
          <p:nvPr>
            <p:ph type="sldNum" sz="quarter" idx="12"/>
          </p:nvPr>
        </p:nvSpPr>
        <p:spPr/>
        <p:txBody>
          <a:bodyPr/>
          <a:lstStyle/>
          <a:p>
            <a:fld id="{D9D14864-D3BD-43AF-AAD6-BBC3CFEE38F7}" type="slidenum">
              <a:rPr lang="en-US" smtClean="0"/>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7640054-5E66-4F51-83B3-E5C4884E7438}" type="datetimeFigureOut">
              <a:rPr lang="en-US" smtClean="0"/>
              <a:t>1/14/15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9D14864-D3BD-43AF-AAD6-BBC3CFEE38F7}" type="slidenum">
              <a:rPr lang="en-US" smtClean="0"/>
              <a:t>‹#›</a:t>
            </a:fld>
            <a:endParaRPr lang="en-US" dirty="0"/>
          </a:p>
        </p:txBody>
      </p:sp>
    </p:spTree>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9848024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7640054-5E66-4F51-83B3-E5C4884E7438}" type="datetimeFigureOut">
              <a:rPr lang="en-US" smtClean="0"/>
              <a:t>1/14/15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9D14864-D3BD-43AF-AAD6-BBC3CFEE38F7}" type="slidenum">
              <a:rPr lang="en-US" smtClean="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FFFF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FFFF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27E4C280-6189-4AD3-BF14-5ECB90C4FF7F}" type="slidenum">
              <a:rPr lang="en-US">
                <a:solidFill>
                  <a:srgbClr val="FFFF00"/>
                </a:solidFill>
              </a:rPr>
              <a:pPr>
                <a:defRPr/>
              </a:pPr>
              <a:t>‹#›</a:t>
            </a:fld>
            <a:endParaRPr lang="en-US" dirty="0">
              <a:solidFill>
                <a:srgbClr val="FFFF00"/>
              </a:solidFill>
            </a:endParaRPr>
          </a:p>
        </p:txBody>
      </p:sp>
    </p:spTree>
    <p:extLst>
      <p:ext uri="{BB962C8B-B14F-4D97-AF65-F5344CB8AC3E}">
        <p14:creationId xmlns:p14="http://schemas.microsoft.com/office/powerpoint/2010/main" val="37887535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FFFF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FFFF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11C545A8-333F-4204-A6CB-7EACB36E2802}" type="slidenum">
              <a:rPr lang="en-US">
                <a:solidFill>
                  <a:srgbClr val="FFFF00"/>
                </a:solidFill>
              </a:rPr>
              <a:pPr>
                <a:defRPr/>
              </a:pPr>
              <a:t>‹#›</a:t>
            </a:fld>
            <a:endParaRPr lang="en-US" dirty="0">
              <a:solidFill>
                <a:srgbClr val="FFFF00"/>
              </a:solidFill>
            </a:endParaRPr>
          </a:p>
        </p:txBody>
      </p:sp>
    </p:spTree>
    <p:extLst>
      <p:ext uri="{BB962C8B-B14F-4D97-AF65-F5344CB8AC3E}">
        <p14:creationId xmlns:p14="http://schemas.microsoft.com/office/powerpoint/2010/main" val="113593451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FFFF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FFFF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300EC1A-F3F9-42E3-AF61-E6D2240945CA}" type="slidenum">
              <a:rPr lang="en-US">
                <a:solidFill>
                  <a:srgbClr val="FFFF00"/>
                </a:solidFill>
              </a:rPr>
              <a:pPr>
                <a:defRPr/>
              </a:pPr>
              <a:t>‹#›</a:t>
            </a:fld>
            <a:endParaRPr lang="en-US" dirty="0">
              <a:solidFill>
                <a:srgbClr val="FFFF00"/>
              </a:solidFill>
            </a:endParaRPr>
          </a:p>
        </p:txBody>
      </p:sp>
    </p:spTree>
    <p:extLst>
      <p:ext uri="{BB962C8B-B14F-4D97-AF65-F5344CB8AC3E}">
        <p14:creationId xmlns:p14="http://schemas.microsoft.com/office/powerpoint/2010/main" val="42338263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FFFF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FFFF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3D7DA325-FDD2-4B45-B74D-5070F17EFF72}" type="slidenum">
              <a:rPr lang="en-US">
                <a:solidFill>
                  <a:srgbClr val="FFFF00"/>
                </a:solidFill>
              </a:rPr>
              <a:pPr>
                <a:defRPr/>
              </a:pPr>
              <a:t>‹#›</a:t>
            </a:fld>
            <a:endParaRPr lang="en-US" dirty="0">
              <a:solidFill>
                <a:srgbClr val="FFFF00"/>
              </a:solidFill>
            </a:endParaRPr>
          </a:p>
        </p:txBody>
      </p:sp>
    </p:spTree>
    <p:extLst>
      <p:ext uri="{BB962C8B-B14F-4D97-AF65-F5344CB8AC3E}">
        <p14:creationId xmlns:p14="http://schemas.microsoft.com/office/powerpoint/2010/main" val="400248596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FFFF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FFFF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A6A54272-7C3F-46F3-8987-E13383B46854}" type="slidenum">
              <a:rPr lang="en-US">
                <a:solidFill>
                  <a:srgbClr val="FFFF00"/>
                </a:solidFill>
              </a:rPr>
              <a:pPr>
                <a:defRPr/>
              </a:pPr>
              <a:t>‹#›</a:t>
            </a:fld>
            <a:endParaRPr lang="en-US" dirty="0">
              <a:solidFill>
                <a:srgbClr val="FFFF00"/>
              </a:solidFill>
            </a:endParaRPr>
          </a:p>
        </p:txBody>
      </p:sp>
    </p:spTree>
    <p:extLst>
      <p:ext uri="{BB962C8B-B14F-4D97-AF65-F5344CB8AC3E}">
        <p14:creationId xmlns:p14="http://schemas.microsoft.com/office/powerpoint/2010/main" val="76950907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solidFill>
                <a:srgbClr val="FFFF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solidFill>
                <a:srgbClr val="FFFF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5EBE9928-DD39-4E1C-8F7C-D309893525DD}" type="slidenum">
              <a:rPr lang="en-US">
                <a:solidFill>
                  <a:srgbClr val="FFFF00"/>
                </a:solidFill>
              </a:rPr>
              <a:pPr>
                <a:defRPr/>
              </a:pPr>
              <a:t>‹#›</a:t>
            </a:fld>
            <a:endParaRPr lang="en-US" dirty="0">
              <a:solidFill>
                <a:srgbClr val="FFFF00"/>
              </a:solidFill>
            </a:endParaRPr>
          </a:p>
        </p:txBody>
      </p:sp>
    </p:spTree>
    <p:extLst>
      <p:ext uri="{BB962C8B-B14F-4D97-AF65-F5344CB8AC3E}">
        <p14:creationId xmlns:p14="http://schemas.microsoft.com/office/powerpoint/2010/main" val="311971463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solidFill>
                <a:srgbClr val="FFFF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solidFill>
                <a:srgbClr val="FFFF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BC3A6D6E-6DC0-4A0F-BFE3-0C99B75FAF2B}" type="slidenum">
              <a:rPr lang="en-US">
                <a:solidFill>
                  <a:srgbClr val="FFFF00"/>
                </a:solidFill>
              </a:rPr>
              <a:pPr>
                <a:defRPr/>
              </a:pPr>
              <a:t>‹#›</a:t>
            </a:fld>
            <a:endParaRPr lang="en-US" dirty="0">
              <a:solidFill>
                <a:srgbClr val="FFFF00"/>
              </a:solidFill>
            </a:endParaRPr>
          </a:p>
        </p:txBody>
      </p:sp>
    </p:spTree>
    <p:extLst>
      <p:ext uri="{BB962C8B-B14F-4D97-AF65-F5344CB8AC3E}">
        <p14:creationId xmlns:p14="http://schemas.microsoft.com/office/powerpoint/2010/main" val="240274550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FFFF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FFFF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004A867D-9156-4757-BB5D-7E54FF3D1B12}" type="slidenum">
              <a:rPr lang="en-US">
                <a:solidFill>
                  <a:srgbClr val="FFFF00"/>
                </a:solidFill>
              </a:rPr>
              <a:pPr>
                <a:defRPr/>
              </a:pPr>
              <a:t>‹#›</a:t>
            </a:fld>
            <a:endParaRPr lang="en-US" dirty="0">
              <a:solidFill>
                <a:srgbClr val="FFFF00"/>
              </a:solidFill>
            </a:endParaRPr>
          </a:p>
        </p:txBody>
      </p:sp>
    </p:spTree>
    <p:extLst>
      <p:ext uri="{BB962C8B-B14F-4D97-AF65-F5344CB8AC3E}">
        <p14:creationId xmlns:p14="http://schemas.microsoft.com/office/powerpoint/2010/main" val="14129440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7640054-5E66-4F51-83B3-E5C4884E7438}" type="datetimeFigureOut">
              <a:rPr lang="en-US" smtClean="0"/>
              <a:t>1/14/15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9D14864-D3BD-43AF-AAD6-BBC3CFEE38F7}" type="slidenum">
              <a:rPr lang="en-US" smtClean="0"/>
              <a:t>‹#›</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FFFF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FFFF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82CD5CA-ACB9-4A6D-8A5E-D68BDC528D50}" type="slidenum">
              <a:rPr lang="en-US">
                <a:solidFill>
                  <a:srgbClr val="FFFF00"/>
                </a:solidFill>
              </a:rPr>
              <a:pPr>
                <a:defRPr/>
              </a:pPr>
              <a:t>‹#›</a:t>
            </a:fld>
            <a:endParaRPr lang="en-US" dirty="0">
              <a:solidFill>
                <a:srgbClr val="FFFF00"/>
              </a:solidFill>
            </a:endParaRPr>
          </a:p>
        </p:txBody>
      </p:sp>
    </p:spTree>
    <p:extLst>
      <p:ext uri="{BB962C8B-B14F-4D97-AF65-F5344CB8AC3E}">
        <p14:creationId xmlns:p14="http://schemas.microsoft.com/office/powerpoint/2010/main" val="245106603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FFFF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FFFF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B2E1D5D0-EE59-4D44-9039-3C96169BE5B0}" type="slidenum">
              <a:rPr lang="en-US">
                <a:solidFill>
                  <a:srgbClr val="FFFF00"/>
                </a:solidFill>
              </a:rPr>
              <a:pPr>
                <a:defRPr/>
              </a:pPr>
              <a:t>‹#›</a:t>
            </a:fld>
            <a:endParaRPr lang="en-US" dirty="0">
              <a:solidFill>
                <a:srgbClr val="FFFF00"/>
              </a:solidFill>
            </a:endParaRPr>
          </a:p>
        </p:txBody>
      </p:sp>
    </p:spTree>
    <p:extLst>
      <p:ext uri="{BB962C8B-B14F-4D97-AF65-F5344CB8AC3E}">
        <p14:creationId xmlns:p14="http://schemas.microsoft.com/office/powerpoint/2010/main" val="422836038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FFFF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FFFF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5C51551-C5C4-4842-BF89-425FE861581F}" type="slidenum">
              <a:rPr lang="en-US">
                <a:solidFill>
                  <a:srgbClr val="FFFF00"/>
                </a:solidFill>
              </a:rPr>
              <a:pPr>
                <a:defRPr/>
              </a:pPr>
              <a:t>‹#›</a:t>
            </a:fld>
            <a:endParaRPr lang="en-US" dirty="0">
              <a:solidFill>
                <a:srgbClr val="FFFF00"/>
              </a:solidFill>
            </a:endParaRPr>
          </a:p>
        </p:txBody>
      </p:sp>
    </p:spTree>
    <p:extLst>
      <p:ext uri="{BB962C8B-B14F-4D97-AF65-F5344CB8AC3E}">
        <p14:creationId xmlns:p14="http://schemas.microsoft.com/office/powerpoint/2010/main" val="214533488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85800" y="609600"/>
            <a:ext cx="7772400" cy="5486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solidFill>
                <a:srgbClr val="FFFF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solidFill>
                <a:srgbClr val="FFFF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B3F12EDD-B9C4-4581-B86F-8FBAD697DF30}" type="slidenum">
              <a:rPr lang="en-US">
                <a:solidFill>
                  <a:srgbClr val="FFFF00"/>
                </a:solidFill>
              </a:rPr>
              <a:pPr>
                <a:defRPr/>
              </a:pPr>
              <a:t>‹#›</a:t>
            </a:fld>
            <a:endParaRPr lang="en-US" dirty="0">
              <a:solidFill>
                <a:srgbClr val="FFFF00"/>
              </a:solidFill>
            </a:endParaRPr>
          </a:p>
        </p:txBody>
      </p:sp>
    </p:spTree>
    <p:extLst>
      <p:ext uri="{BB962C8B-B14F-4D97-AF65-F5344CB8AC3E}">
        <p14:creationId xmlns:p14="http://schemas.microsoft.com/office/powerpoint/2010/main" val="304950211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685800" y="1981200"/>
            <a:ext cx="7772400" cy="4114800"/>
          </a:xfrm>
        </p:spPr>
        <p:txBody>
          <a:bodyPr/>
          <a:lstStyle/>
          <a:p>
            <a:pPr lvl="0"/>
            <a:endParaRPr lang="en-US" noProof="0" dirty="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FFFF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FFFF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4A273BD9-8D9E-4332-83FE-5E83D06BA1AA}" type="slidenum">
              <a:rPr lang="en-US">
                <a:solidFill>
                  <a:srgbClr val="FFFF00"/>
                </a:solidFill>
              </a:rPr>
              <a:pPr>
                <a:defRPr/>
              </a:pPr>
              <a:t>‹#›</a:t>
            </a:fld>
            <a:endParaRPr lang="en-US" dirty="0">
              <a:solidFill>
                <a:srgbClr val="FFFF00"/>
              </a:solidFill>
            </a:endParaRPr>
          </a:p>
        </p:txBody>
      </p:sp>
    </p:spTree>
    <p:extLst>
      <p:ext uri="{BB962C8B-B14F-4D97-AF65-F5344CB8AC3E}">
        <p14:creationId xmlns:p14="http://schemas.microsoft.com/office/powerpoint/2010/main" val="387161011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FFFF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FFFF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BCCD8847-47E0-4267-A339-31DA914D8176}" type="slidenum">
              <a:rPr lang="en-US">
                <a:solidFill>
                  <a:srgbClr val="FFFF00"/>
                </a:solidFill>
              </a:rPr>
              <a:pPr>
                <a:defRPr/>
              </a:pPr>
              <a:t>‹#›</a:t>
            </a:fld>
            <a:endParaRPr lang="en-US" dirty="0">
              <a:solidFill>
                <a:srgbClr val="FFFF00"/>
              </a:solidFill>
            </a:endParaRPr>
          </a:p>
        </p:txBody>
      </p:sp>
    </p:spTree>
    <p:extLst>
      <p:ext uri="{BB962C8B-B14F-4D97-AF65-F5344CB8AC3E}">
        <p14:creationId xmlns:p14="http://schemas.microsoft.com/office/powerpoint/2010/main" val="183230356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FFFF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FFFF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F4DD5659-E4E0-4FC5-9239-9CE078B0C4DB}" type="slidenum">
              <a:rPr lang="en-US">
                <a:solidFill>
                  <a:srgbClr val="FFFF00"/>
                </a:solidFill>
              </a:rPr>
              <a:pPr>
                <a:defRPr/>
              </a:pPr>
              <a:t>‹#›</a:t>
            </a:fld>
            <a:endParaRPr lang="en-US" dirty="0">
              <a:solidFill>
                <a:srgbClr val="FFFF00"/>
              </a:solidFill>
            </a:endParaRPr>
          </a:p>
        </p:txBody>
      </p:sp>
    </p:spTree>
    <p:extLst>
      <p:ext uri="{BB962C8B-B14F-4D97-AF65-F5344CB8AC3E}">
        <p14:creationId xmlns:p14="http://schemas.microsoft.com/office/powerpoint/2010/main" val="154422677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FFFF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FFFF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B47B2B45-C11C-455C-AA06-8B2240A9094C}" type="slidenum">
              <a:rPr lang="en-US">
                <a:solidFill>
                  <a:srgbClr val="FFFF00"/>
                </a:solidFill>
              </a:rPr>
              <a:pPr>
                <a:defRPr/>
              </a:pPr>
              <a:t>‹#›</a:t>
            </a:fld>
            <a:endParaRPr lang="en-US" dirty="0">
              <a:solidFill>
                <a:srgbClr val="FFFF00"/>
              </a:solidFill>
            </a:endParaRPr>
          </a:p>
        </p:txBody>
      </p:sp>
    </p:spTree>
    <p:extLst>
      <p:ext uri="{BB962C8B-B14F-4D97-AF65-F5344CB8AC3E}">
        <p14:creationId xmlns:p14="http://schemas.microsoft.com/office/powerpoint/2010/main" val="57788899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FFFF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FFFF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10E704E-576A-474A-9861-1D90FB15C533}" type="slidenum">
              <a:rPr lang="en-US">
                <a:solidFill>
                  <a:srgbClr val="FFFF00"/>
                </a:solidFill>
              </a:rPr>
              <a:pPr>
                <a:defRPr/>
              </a:pPr>
              <a:t>‹#›</a:t>
            </a:fld>
            <a:endParaRPr lang="en-US" dirty="0">
              <a:solidFill>
                <a:srgbClr val="FFFF00"/>
              </a:solidFill>
            </a:endParaRPr>
          </a:p>
        </p:txBody>
      </p:sp>
    </p:spTree>
    <p:extLst>
      <p:ext uri="{BB962C8B-B14F-4D97-AF65-F5344CB8AC3E}">
        <p14:creationId xmlns:p14="http://schemas.microsoft.com/office/powerpoint/2010/main" val="79581665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FFFF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FFFF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481B71DF-95E4-4EAD-8F9C-418197122354}" type="slidenum">
              <a:rPr lang="en-US">
                <a:solidFill>
                  <a:srgbClr val="FFFF00"/>
                </a:solidFill>
              </a:rPr>
              <a:pPr>
                <a:defRPr/>
              </a:pPr>
              <a:t>‹#›</a:t>
            </a:fld>
            <a:endParaRPr lang="en-US" dirty="0">
              <a:solidFill>
                <a:srgbClr val="FFFF00"/>
              </a:solidFill>
            </a:endParaRPr>
          </a:p>
        </p:txBody>
      </p:sp>
    </p:spTree>
    <p:extLst>
      <p:ext uri="{BB962C8B-B14F-4D97-AF65-F5344CB8AC3E}">
        <p14:creationId xmlns:p14="http://schemas.microsoft.com/office/powerpoint/2010/main" val="40666890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67640054-5E66-4F51-83B3-E5C4884E7438}" type="datetimeFigureOut">
              <a:rPr lang="en-US" smtClean="0"/>
              <a:t>1/14/15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9D14864-D3BD-43AF-AAD6-BBC3CFEE38F7}" type="slidenum">
              <a:rPr lang="en-US" smtClean="0"/>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solidFill>
                <a:srgbClr val="FFFF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solidFill>
                <a:srgbClr val="FFFF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86C75E1F-CE16-46BE-9BAA-EFEF722454D8}" type="slidenum">
              <a:rPr lang="en-US">
                <a:solidFill>
                  <a:srgbClr val="FFFF00"/>
                </a:solidFill>
              </a:rPr>
              <a:pPr>
                <a:defRPr/>
              </a:pPr>
              <a:t>‹#›</a:t>
            </a:fld>
            <a:endParaRPr lang="en-US" dirty="0">
              <a:solidFill>
                <a:srgbClr val="FFFF00"/>
              </a:solidFill>
            </a:endParaRPr>
          </a:p>
        </p:txBody>
      </p:sp>
    </p:spTree>
    <p:extLst>
      <p:ext uri="{BB962C8B-B14F-4D97-AF65-F5344CB8AC3E}">
        <p14:creationId xmlns:p14="http://schemas.microsoft.com/office/powerpoint/2010/main" val="262466712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solidFill>
                <a:srgbClr val="FFFF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solidFill>
                <a:srgbClr val="FFFF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E24BEB1A-7D54-42F6-9F33-3784471A67D9}" type="slidenum">
              <a:rPr lang="en-US">
                <a:solidFill>
                  <a:srgbClr val="FFFF00"/>
                </a:solidFill>
              </a:rPr>
              <a:pPr>
                <a:defRPr/>
              </a:pPr>
              <a:t>‹#›</a:t>
            </a:fld>
            <a:endParaRPr lang="en-US" dirty="0">
              <a:solidFill>
                <a:srgbClr val="FFFF00"/>
              </a:solidFill>
            </a:endParaRPr>
          </a:p>
        </p:txBody>
      </p:sp>
    </p:spTree>
    <p:extLst>
      <p:ext uri="{BB962C8B-B14F-4D97-AF65-F5344CB8AC3E}">
        <p14:creationId xmlns:p14="http://schemas.microsoft.com/office/powerpoint/2010/main" val="277339874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FFFF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FFFF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714B1A95-6CCC-472D-A975-55CDADFF04EA}" type="slidenum">
              <a:rPr lang="en-US">
                <a:solidFill>
                  <a:srgbClr val="FFFF00"/>
                </a:solidFill>
              </a:rPr>
              <a:pPr>
                <a:defRPr/>
              </a:pPr>
              <a:t>‹#›</a:t>
            </a:fld>
            <a:endParaRPr lang="en-US" dirty="0">
              <a:solidFill>
                <a:srgbClr val="FFFF00"/>
              </a:solidFill>
            </a:endParaRPr>
          </a:p>
        </p:txBody>
      </p:sp>
    </p:spTree>
    <p:extLst>
      <p:ext uri="{BB962C8B-B14F-4D97-AF65-F5344CB8AC3E}">
        <p14:creationId xmlns:p14="http://schemas.microsoft.com/office/powerpoint/2010/main" val="421717540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FFFF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FFFF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87FB144-2C72-4941-A8DF-BC577A5DFCC2}" type="slidenum">
              <a:rPr lang="en-US">
                <a:solidFill>
                  <a:srgbClr val="FFFF00"/>
                </a:solidFill>
              </a:rPr>
              <a:pPr>
                <a:defRPr/>
              </a:pPr>
              <a:t>‹#›</a:t>
            </a:fld>
            <a:endParaRPr lang="en-US" dirty="0">
              <a:solidFill>
                <a:srgbClr val="FFFF00"/>
              </a:solidFill>
            </a:endParaRPr>
          </a:p>
        </p:txBody>
      </p:sp>
    </p:spTree>
    <p:extLst>
      <p:ext uri="{BB962C8B-B14F-4D97-AF65-F5344CB8AC3E}">
        <p14:creationId xmlns:p14="http://schemas.microsoft.com/office/powerpoint/2010/main" val="157787769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FFFF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FFFF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91C5C71-350A-491B-A64E-6BCD81C5DBA8}" type="slidenum">
              <a:rPr lang="en-US">
                <a:solidFill>
                  <a:srgbClr val="FFFF00"/>
                </a:solidFill>
              </a:rPr>
              <a:pPr>
                <a:defRPr/>
              </a:pPr>
              <a:t>‹#›</a:t>
            </a:fld>
            <a:endParaRPr lang="en-US" dirty="0">
              <a:solidFill>
                <a:srgbClr val="FFFF00"/>
              </a:solidFill>
            </a:endParaRPr>
          </a:p>
        </p:txBody>
      </p:sp>
    </p:spTree>
    <p:extLst>
      <p:ext uri="{BB962C8B-B14F-4D97-AF65-F5344CB8AC3E}">
        <p14:creationId xmlns:p14="http://schemas.microsoft.com/office/powerpoint/2010/main" val="5209094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FFFF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FFFF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8C30A8A-9DCD-471A-9E06-2EC480BE111F}" type="slidenum">
              <a:rPr lang="en-US">
                <a:solidFill>
                  <a:srgbClr val="FFFF00"/>
                </a:solidFill>
              </a:rPr>
              <a:pPr>
                <a:defRPr/>
              </a:pPr>
              <a:t>‹#›</a:t>
            </a:fld>
            <a:endParaRPr lang="en-US" dirty="0">
              <a:solidFill>
                <a:srgbClr val="FFFF00"/>
              </a:solidFill>
            </a:endParaRPr>
          </a:p>
        </p:txBody>
      </p:sp>
    </p:spTree>
    <p:extLst>
      <p:ext uri="{BB962C8B-B14F-4D97-AF65-F5344CB8AC3E}">
        <p14:creationId xmlns:p14="http://schemas.microsoft.com/office/powerpoint/2010/main" val="13270900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85800" y="609600"/>
            <a:ext cx="7772400" cy="5486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solidFill>
                <a:srgbClr val="FFFF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solidFill>
                <a:srgbClr val="FFFF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084119C4-8D16-4D7F-A0FE-EC6677862D4A}" type="slidenum">
              <a:rPr lang="en-US">
                <a:solidFill>
                  <a:srgbClr val="FFFF00"/>
                </a:solidFill>
              </a:rPr>
              <a:pPr>
                <a:defRPr/>
              </a:pPr>
              <a:t>‹#›</a:t>
            </a:fld>
            <a:endParaRPr lang="en-US" dirty="0">
              <a:solidFill>
                <a:srgbClr val="FFFF00"/>
              </a:solidFill>
            </a:endParaRPr>
          </a:p>
        </p:txBody>
      </p:sp>
    </p:spTree>
    <p:extLst>
      <p:ext uri="{BB962C8B-B14F-4D97-AF65-F5344CB8AC3E}">
        <p14:creationId xmlns:p14="http://schemas.microsoft.com/office/powerpoint/2010/main" val="351482001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685800" y="1981200"/>
            <a:ext cx="7772400" cy="4114800"/>
          </a:xfrm>
        </p:spPr>
        <p:txBody>
          <a:bodyPr/>
          <a:lstStyle/>
          <a:p>
            <a:pPr lvl="0"/>
            <a:endParaRPr lang="en-US" noProof="0" dirty="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FFFF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FFFF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1F0D6B96-8097-4031-AAD3-F5FC89D970D7}" type="slidenum">
              <a:rPr lang="en-US">
                <a:solidFill>
                  <a:srgbClr val="FFFF00"/>
                </a:solidFill>
              </a:rPr>
              <a:pPr>
                <a:defRPr/>
              </a:pPr>
              <a:t>‹#›</a:t>
            </a:fld>
            <a:endParaRPr lang="en-US" dirty="0">
              <a:solidFill>
                <a:srgbClr val="FFFF00"/>
              </a:solidFill>
            </a:endParaRPr>
          </a:p>
        </p:txBody>
      </p:sp>
    </p:spTree>
    <p:extLst>
      <p:ext uri="{BB962C8B-B14F-4D97-AF65-F5344CB8AC3E}">
        <p14:creationId xmlns:p14="http://schemas.microsoft.com/office/powerpoint/2010/main" val="399291398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FFFF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FFFF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BCCD8847-47E0-4267-A339-31DA914D8176}" type="slidenum">
              <a:rPr lang="en-US">
                <a:solidFill>
                  <a:srgbClr val="FFFF00"/>
                </a:solidFill>
              </a:rPr>
              <a:pPr>
                <a:defRPr/>
              </a:pPr>
              <a:t>‹#›</a:t>
            </a:fld>
            <a:endParaRPr lang="en-US" dirty="0">
              <a:solidFill>
                <a:srgbClr val="FFFF00"/>
              </a:solidFill>
            </a:endParaRPr>
          </a:p>
        </p:txBody>
      </p:sp>
    </p:spTree>
    <p:extLst>
      <p:ext uri="{BB962C8B-B14F-4D97-AF65-F5344CB8AC3E}">
        <p14:creationId xmlns:p14="http://schemas.microsoft.com/office/powerpoint/2010/main" val="395689771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FFFF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FFFF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F4DD5659-E4E0-4FC5-9239-9CE078B0C4DB}" type="slidenum">
              <a:rPr lang="en-US">
                <a:solidFill>
                  <a:srgbClr val="FFFF00"/>
                </a:solidFill>
              </a:rPr>
              <a:pPr>
                <a:defRPr/>
              </a:pPr>
              <a:t>‹#›</a:t>
            </a:fld>
            <a:endParaRPr lang="en-US" dirty="0">
              <a:solidFill>
                <a:srgbClr val="FFFF00"/>
              </a:solidFill>
            </a:endParaRPr>
          </a:p>
        </p:txBody>
      </p:sp>
    </p:spTree>
    <p:extLst>
      <p:ext uri="{BB962C8B-B14F-4D97-AF65-F5344CB8AC3E}">
        <p14:creationId xmlns:p14="http://schemas.microsoft.com/office/powerpoint/2010/main" val="40036808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7640054-5E66-4F51-83B3-E5C4884E7438}" type="datetimeFigureOut">
              <a:rPr lang="en-US" smtClean="0"/>
              <a:t>1/14/15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9D14864-D3BD-43AF-AAD6-BBC3CFEE38F7}" type="slidenum">
              <a:rPr lang="en-US" smtClean="0"/>
              <a:t>‹#›</a:t>
            </a:fld>
            <a:endParaRPr lang="en-US" dirty="0"/>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FFFF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FFFF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B47B2B45-C11C-455C-AA06-8B2240A9094C}" type="slidenum">
              <a:rPr lang="en-US">
                <a:solidFill>
                  <a:srgbClr val="FFFF00"/>
                </a:solidFill>
              </a:rPr>
              <a:pPr>
                <a:defRPr/>
              </a:pPr>
              <a:t>‹#›</a:t>
            </a:fld>
            <a:endParaRPr lang="en-US" dirty="0">
              <a:solidFill>
                <a:srgbClr val="FFFF00"/>
              </a:solidFill>
            </a:endParaRPr>
          </a:p>
        </p:txBody>
      </p:sp>
    </p:spTree>
    <p:extLst>
      <p:ext uri="{BB962C8B-B14F-4D97-AF65-F5344CB8AC3E}">
        <p14:creationId xmlns:p14="http://schemas.microsoft.com/office/powerpoint/2010/main" val="230703381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FFFF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FFFF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10E704E-576A-474A-9861-1D90FB15C533}" type="slidenum">
              <a:rPr lang="en-US">
                <a:solidFill>
                  <a:srgbClr val="FFFF00"/>
                </a:solidFill>
              </a:rPr>
              <a:pPr>
                <a:defRPr/>
              </a:pPr>
              <a:t>‹#›</a:t>
            </a:fld>
            <a:endParaRPr lang="en-US" dirty="0">
              <a:solidFill>
                <a:srgbClr val="FFFF00"/>
              </a:solidFill>
            </a:endParaRPr>
          </a:p>
        </p:txBody>
      </p:sp>
    </p:spTree>
    <p:extLst>
      <p:ext uri="{BB962C8B-B14F-4D97-AF65-F5344CB8AC3E}">
        <p14:creationId xmlns:p14="http://schemas.microsoft.com/office/powerpoint/2010/main" val="340973916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FFFF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FFFF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481B71DF-95E4-4EAD-8F9C-418197122354}" type="slidenum">
              <a:rPr lang="en-US">
                <a:solidFill>
                  <a:srgbClr val="FFFF00"/>
                </a:solidFill>
              </a:rPr>
              <a:pPr>
                <a:defRPr/>
              </a:pPr>
              <a:t>‹#›</a:t>
            </a:fld>
            <a:endParaRPr lang="en-US" dirty="0">
              <a:solidFill>
                <a:srgbClr val="FFFF00"/>
              </a:solidFill>
            </a:endParaRPr>
          </a:p>
        </p:txBody>
      </p:sp>
    </p:spTree>
    <p:extLst>
      <p:ext uri="{BB962C8B-B14F-4D97-AF65-F5344CB8AC3E}">
        <p14:creationId xmlns:p14="http://schemas.microsoft.com/office/powerpoint/2010/main" val="302940985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solidFill>
                <a:srgbClr val="FFFF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solidFill>
                <a:srgbClr val="FFFF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86C75E1F-CE16-46BE-9BAA-EFEF722454D8}" type="slidenum">
              <a:rPr lang="en-US">
                <a:solidFill>
                  <a:srgbClr val="FFFF00"/>
                </a:solidFill>
              </a:rPr>
              <a:pPr>
                <a:defRPr/>
              </a:pPr>
              <a:t>‹#›</a:t>
            </a:fld>
            <a:endParaRPr lang="en-US" dirty="0">
              <a:solidFill>
                <a:srgbClr val="FFFF00"/>
              </a:solidFill>
            </a:endParaRPr>
          </a:p>
        </p:txBody>
      </p:sp>
    </p:spTree>
    <p:extLst>
      <p:ext uri="{BB962C8B-B14F-4D97-AF65-F5344CB8AC3E}">
        <p14:creationId xmlns:p14="http://schemas.microsoft.com/office/powerpoint/2010/main" val="79868645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solidFill>
                <a:srgbClr val="FFFF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solidFill>
                <a:srgbClr val="FFFF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E24BEB1A-7D54-42F6-9F33-3784471A67D9}" type="slidenum">
              <a:rPr lang="en-US">
                <a:solidFill>
                  <a:srgbClr val="FFFF00"/>
                </a:solidFill>
              </a:rPr>
              <a:pPr>
                <a:defRPr/>
              </a:pPr>
              <a:t>‹#›</a:t>
            </a:fld>
            <a:endParaRPr lang="en-US" dirty="0">
              <a:solidFill>
                <a:srgbClr val="FFFF00"/>
              </a:solidFill>
            </a:endParaRPr>
          </a:p>
        </p:txBody>
      </p:sp>
    </p:spTree>
    <p:extLst>
      <p:ext uri="{BB962C8B-B14F-4D97-AF65-F5344CB8AC3E}">
        <p14:creationId xmlns:p14="http://schemas.microsoft.com/office/powerpoint/2010/main" val="405510706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FFFF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FFFF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714B1A95-6CCC-472D-A975-55CDADFF04EA}" type="slidenum">
              <a:rPr lang="en-US">
                <a:solidFill>
                  <a:srgbClr val="FFFF00"/>
                </a:solidFill>
              </a:rPr>
              <a:pPr>
                <a:defRPr/>
              </a:pPr>
              <a:t>‹#›</a:t>
            </a:fld>
            <a:endParaRPr lang="en-US" dirty="0">
              <a:solidFill>
                <a:srgbClr val="FFFF00"/>
              </a:solidFill>
            </a:endParaRPr>
          </a:p>
        </p:txBody>
      </p:sp>
    </p:spTree>
    <p:extLst>
      <p:ext uri="{BB962C8B-B14F-4D97-AF65-F5344CB8AC3E}">
        <p14:creationId xmlns:p14="http://schemas.microsoft.com/office/powerpoint/2010/main" val="335248906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FFFF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FFFF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87FB144-2C72-4941-A8DF-BC577A5DFCC2}" type="slidenum">
              <a:rPr lang="en-US">
                <a:solidFill>
                  <a:srgbClr val="FFFF00"/>
                </a:solidFill>
              </a:rPr>
              <a:pPr>
                <a:defRPr/>
              </a:pPr>
              <a:t>‹#›</a:t>
            </a:fld>
            <a:endParaRPr lang="en-US" dirty="0">
              <a:solidFill>
                <a:srgbClr val="FFFF00"/>
              </a:solidFill>
            </a:endParaRPr>
          </a:p>
        </p:txBody>
      </p:sp>
    </p:spTree>
    <p:extLst>
      <p:ext uri="{BB962C8B-B14F-4D97-AF65-F5344CB8AC3E}">
        <p14:creationId xmlns:p14="http://schemas.microsoft.com/office/powerpoint/2010/main" val="196719609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FFFF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FFFF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91C5C71-350A-491B-A64E-6BCD81C5DBA8}" type="slidenum">
              <a:rPr lang="en-US">
                <a:solidFill>
                  <a:srgbClr val="FFFF00"/>
                </a:solidFill>
              </a:rPr>
              <a:pPr>
                <a:defRPr/>
              </a:pPr>
              <a:t>‹#›</a:t>
            </a:fld>
            <a:endParaRPr lang="en-US" dirty="0">
              <a:solidFill>
                <a:srgbClr val="FFFF00"/>
              </a:solidFill>
            </a:endParaRPr>
          </a:p>
        </p:txBody>
      </p:sp>
    </p:spTree>
    <p:extLst>
      <p:ext uri="{BB962C8B-B14F-4D97-AF65-F5344CB8AC3E}">
        <p14:creationId xmlns:p14="http://schemas.microsoft.com/office/powerpoint/2010/main" val="159454793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FFFF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FFFF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8C30A8A-9DCD-471A-9E06-2EC480BE111F}" type="slidenum">
              <a:rPr lang="en-US">
                <a:solidFill>
                  <a:srgbClr val="FFFF00"/>
                </a:solidFill>
              </a:rPr>
              <a:pPr>
                <a:defRPr/>
              </a:pPr>
              <a:t>‹#›</a:t>
            </a:fld>
            <a:endParaRPr lang="en-US" dirty="0">
              <a:solidFill>
                <a:srgbClr val="FFFF00"/>
              </a:solidFill>
            </a:endParaRPr>
          </a:p>
        </p:txBody>
      </p:sp>
    </p:spTree>
    <p:extLst>
      <p:ext uri="{BB962C8B-B14F-4D97-AF65-F5344CB8AC3E}">
        <p14:creationId xmlns:p14="http://schemas.microsoft.com/office/powerpoint/2010/main" val="186851557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85800" y="609600"/>
            <a:ext cx="7772400" cy="5486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solidFill>
                <a:srgbClr val="FFFF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solidFill>
                <a:srgbClr val="FFFF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084119C4-8D16-4D7F-A0FE-EC6677862D4A}" type="slidenum">
              <a:rPr lang="en-US">
                <a:solidFill>
                  <a:srgbClr val="FFFF00"/>
                </a:solidFill>
              </a:rPr>
              <a:pPr>
                <a:defRPr/>
              </a:pPr>
              <a:t>‹#›</a:t>
            </a:fld>
            <a:endParaRPr lang="en-US" dirty="0">
              <a:solidFill>
                <a:srgbClr val="FFFF00"/>
              </a:solidFill>
            </a:endParaRPr>
          </a:p>
        </p:txBody>
      </p:sp>
    </p:spTree>
    <p:extLst>
      <p:ext uri="{BB962C8B-B14F-4D97-AF65-F5344CB8AC3E}">
        <p14:creationId xmlns:p14="http://schemas.microsoft.com/office/powerpoint/2010/main" val="22741402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67640054-5E66-4F51-83B3-E5C4884E7438}" type="datetimeFigureOut">
              <a:rPr lang="en-US" smtClean="0"/>
              <a:t>1/14/15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9D14864-D3BD-43AF-AAD6-BBC3CFEE38F7}" type="slidenum">
              <a:rPr lang="en-US" smtClean="0"/>
              <a:t>‹#›</a:t>
            </a:fld>
            <a:endParaRPr lang="en-US" dirty="0"/>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685800" y="1981200"/>
            <a:ext cx="7772400" cy="4114800"/>
          </a:xfrm>
        </p:spPr>
        <p:txBody>
          <a:bodyPr/>
          <a:lstStyle/>
          <a:p>
            <a:pPr lvl="0"/>
            <a:endParaRPr lang="en-US" noProof="0" dirty="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FFFF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FFFF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1F0D6B96-8097-4031-AAD3-F5FC89D970D7}" type="slidenum">
              <a:rPr lang="en-US">
                <a:solidFill>
                  <a:srgbClr val="FFFF00"/>
                </a:solidFill>
              </a:rPr>
              <a:pPr>
                <a:defRPr/>
              </a:pPr>
              <a:t>‹#›</a:t>
            </a:fld>
            <a:endParaRPr lang="en-US" dirty="0">
              <a:solidFill>
                <a:srgbClr val="FFFF00"/>
              </a:solidFill>
            </a:endParaRPr>
          </a:p>
        </p:txBody>
      </p:sp>
    </p:spTree>
    <p:extLst>
      <p:ext uri="{BB962C8B-B14F-4D97-AF65-F5344CB8AC3E}">
        <p14:creationId xmlns:p14="http://schemas.microsoft.com/office/powerpoint/2010/main" val="109021815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FFFF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FFFF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BCCD8847-47E0-4267-A339-31DA914D8176}" type="slidenum">
              <a:rPr lang="en-US">
                <a:solidFill>
                  <a:srgbClr val="FFFF00"/>
                </a:solidFill>
              </a:rPr>
              <a:pPr>
                <a:defRPr/>
              </a:pPr>
              <a:t>‹#›</a:t>
            </a:fld>
            <a:endParaRPr lang="en-US" dirty="0">
              <a:solidFill>
                <a:srgbClr val="FFFF00"/>
              </a:solidFill>
            </a:endParaRPr>
          </a:p>
        </p:txBody>
      </p:sp>
    </p:spTree>
    <p:extLst>
      <p:ext uri="{BB962C8B-B14F-4D97-AF65-F5344CB8AC3E}">
        <p14:creationId xmlns:p14="http://schemas.microsoft.com/office/powerpoint/2010/main" val="377831506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FFFF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FFFF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F4DD5659-E4E0-4FC5-9239-9CE078B0C4DB}" type="slidenum">
              <a:rPr lang="en-US">
                <a:solidFill>
                  <a:srgbClr val="FFFF00"/>
                </a:solidFill>
              </a:rPr>
              <a:pPr>
                <a:defRPr/>
              </a:pPr>
              <a:t>‹#›</a:t>
            </a:fld>
            <a:endParaRPr lang="en-US" dirty="0">
              <a:solidFill>
                <a:srgbClr val="FFFF00"/>
              </a:solidFill>
            </a:endParaRPr>
          </a:p>
        </p:txBody>
      </p:sp>
    </p:spTree>
    <p:extLst>
      <p:ext uri="{BB962C8B-B14F-4D97-AF65-F5344CB8AC3E}">
        <p14:creationId xmlns:p14="http://schemas.microsoft.com/office/powerpoint/2010/main" val="3465754618"/>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FFFF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FFFF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B47B2B45-C11C-455C-AA06-8B2240A9094C}" type="slidenum">
              <a:rPr lang="en-US">
                <a:solidFill>
                  <a:srgbClr val="FFFF00"/>
                </a:solidFill>
              </a:rPr>
              <a:pPr>
                <a:defRPr/>
              </a:pPr>
              <a:t>‹#›</a:t>
            </a:fld>
            <a:endParaRPr lang="en-US" dirty="0">
              <a:solidFill>
                <a:srgbClr val="FFFF00"/>
              </a:solidFill>
            </a:endParaRPr>
          </a:p>
        </p:txBody>
      </p:sp>
    </p:spTree>
    <p:extLst>
      <p:ext uri="{BB962C8B-B14F-4D97-AF65-F5344CB8AC3E}">
        <p14:creationId xmlns:p14="http://schemas.microsoft.com/office/powerpoint/2010/main" val="336897162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FFFF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FFFF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10E704E-576A-474A-9861-1D90FB15C533}" type="slidenum">
              <a:rPr lang="en-US">
                <a:solidFill>
                  <a:srgbClr val="FFFF00"/>
                </a:solidFill>
              </a:rPr>
              <a:pPr>
                <a:defRPr/>
              </a:pPr>
              <a:t>‹#›</a:t>
            </a:fld>
            <a:endParaRPr lang="en-US" dirty="0">
              <a:solidFill>
                <a:srgbClr val="FFFF00"/>
              </a:solidFill>
            </a:endParaRPr>
          </a:p>
        </p:txBody>
      </p:sp>
    </p:spTree>
    <p:extLst>
      <p:ext uri="{BB962C8B-B14F-4D97-AF65-F5344CB8AC3E}">
        <p14:creationId xmlns:p14="http://schemas.microsoft.com/office/powerpoint/2010/main" val="1916201087"/>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FFFF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FFFF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481B71DF-95E4-4EAD-8F9C-418197122354}" type="slidenum">
              <a:rPr lang="en-US">
                <a:solidFill>
                  <a:srgbClr val="FFFF00"/>
                </a:solidFill>
              </a:rPr>
              <a:pPr>
                <a:defRPr/>
              </a:pPr>
              <a:t>‹#›</a:t>
            </a:fld>
            <a:endParaRPr lang="en-US" dirty="0">
              <a:solidFill>
                <a:srgbClr val="FFFF00"/>
              </a:solidFill>
            </a:endParaRPr>
          </a:p>
        </p:txBody>
      </p:sp>
    </p:spTree>
    <p:extLst>
      <p:ext uri="{BB962C8B-B14F-4D97-AF65-F5344CB8AC3E}">
        <p14:creationId xmlns:p14="http://schemas.microsoft.com/office/powerpoint/2010/main" val="2028417927"/>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solidFill>
                <a:srgbClr val="FFFF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solidFill>
                <a:srgbClr val="FFFF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86C75E1F-CE16-46BE-9BAA-EFEF722454D8}" type="slidenum">
              <a:rPr lang="en-US">
                <a:solidFill>
                  <a:srgbClr val="FFFF00"/>
                </a:solidFill>
              </a:rPr>
              <a:pPr>
                <a:defRPr/>
              </a:pPr>
              <a:t>‹#›</a:t>
            </a:fld>
            <a:endParaRPr lang="en-US" dirty="0">
              <a:solidFill>
                <a:srgbClr val="FFFF00"/>
              </a:solidFill>
            </a:endParaRPr>
          </a:p>
        </p:txBody>
      </p:sp>
    </p:spTree>
    <p:extLst>
      <p:ext uri="{BB962C8B-B14F-4D97-AF65-F5344CB8AC3E}">
        <p14:creationId xmlns:p14="http://schemas.microsoft.com/office/powerpoint/2010/main" val="2631766884"/>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solidFill>
                <a:srgbClr val="FFFF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solidFill>
                <a:srgbClr val="FFFF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E24BEB1A-7D54-42F6-9F33-3784471A67D9}" type="slidenum">
              <a:rPr lang="en-US">
                <a:solidFill>
                  <a:srgbClr val="FFFF00"/>
                </a:solidFill>
              </a:rPr>
              <a:pPr>
                <a:defRPr/>
              </a:pPr>
              <a:t>‹#›</a:t>
            </a:fld>
            <a:endParaRPr lang="en-US" dirty="0">
              <a:solidFill>
                <a:srgbClr val="FFFF00"/>
              </a:solidFill>
            </a:endParaRPr>
          </a:p>
        </p:txBody>
      </p:sp>
    </p:spTree>
    <p:extLst>
      <p:ext uri="{BB962C8B-B14F-4D97-AF65-F5344CB8AC3E}">
        <p14:creationId xmlns:p14="http://schemas.microsoft.com/office/powerpoint/2010/main" val="146842298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FFFF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FFFF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714B1A95-6CCC-472D-A975-55CDADFF04EA}" type="slidenum">
              <a:rPr lang="en-US">
                <a:solidFill>
                  <a:srgbClr val="FFFF00"/>
                </a:solidFill>
              </a:rPr>
              <a:pPr>
                <a:defRPr/>
              </a:pPr>
              <a:t>‹#›</a:t>
            </a:fld>
            <a:endParaRPr lang="en-US" dirty="0">
              <a:solidFill>
                <a:srgbClr val="FFFF00"/>
              </a:solidFill>
            </a:endParaRPr>
          </a:p>
        </p:txBody>
      </p:sp>
    </p:spTree>
    <p:extLst>
      <p:ext uri="{BB962C8B-B14F-4D97-AF65-F5344CB8AC3E}">
        <p14:creationId xmlns:p14="http://schemas.microsoft.com/office/powerpoint/2010/main" val="4003063185"/>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FFFF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FFFF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87FB144-2C72-4941-A8DF-BC577A5DFCC2}" type="slidenum">
              <a:rPr lang="en-US">
                <a:solidFill>
                  <a:srgbClr val="FFFF00"/>
                </a:solidFill>
              </a:rPr>
              <a:pPr>
                <a:defRPr/>
              </a:pPr>
              <a:t>‹#›</a:t>
            </a:fld>
            <a:endParaRPr lang="en-US" dirty="0">
              <a:solidFill>
                <a:srgbClr val="FFFF00"/>
              </a:solidFill>
            </a:endParaRPr>
          </a:p>
        </p:txBody>
      </p:sp>
    </p:spTree>
    <p:extLst>
      <p:ext uri="{BB962C8B-B14F-4D97-AF65-F5344CB8AC3E}">
        <p14:creationId xmlns:p14="http://schemas.microsoft.com/office/powerpoint/2010/main" val="10457173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67640054-5E66-4F51-83B3-E5C4884E7438}" type="datetimeFigureOut">
              <a:rPr lang="en-US" smtClean="0"/>
              <a:t>1/14/15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9D14864-D3BD-43AF-AAD6-BBC3CFEE38F7}" type="slidenum">
              <a:rPr lang="en-US" smtClean="0"/>
              <a:t>‹#›</a:t>
            </a:fld>
            <a:endParaRPr lang="en-US" dirty="0"/>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FFFF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FFFF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91C5C71-350A-491B-A64E-6BCD81C5DBA8}" type="slidenum">
              <a:rPr lang="en-US">
                <a:solidFill>
                  <a:srgbClr val="FFFF00"/>
                </a:solidFill>
              </a:rPr>
              <a:pPr>
                <a:defRPr/>
              </a:pPr>
              <a:t>‹#›</a:t>
            </a:fld>
            <a:endParaRPr lang="en-US" dirty="0">
              <a:solidFill>
                <a:srgbClr val="FFFF00"/>
              </a:solidFill>
            </a:endParaRPr>
          </a:p>
        </p:txBody>
      </p:sp>
    </p:spTree>
    <p:extLst>
      <p:ext uri="{BB962C8B-B14F-4D97-AF65-F5344CB8AC3E}">
        <p14:creationId xmlns:p14="http://schemas.microsoft.com/office/powerpoint/2010/main" val="348626649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FFFF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FFFF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8C30A8A-9DCD-471A-9E06-2EC480BE111F}" type="slidenum">
              <a:rPr lang="en-US">
                <a:solidFill>
                  <a:srgbClr val="FFFF00"/>
                </a:solidFill>
              </a:rPr>
              <a:pPr>
                <a:defRPr/>
              </a:pPr>
              <a:t>‹#›</a:t>
            </a:fld>
            <a:endParaRPr lang="en-US" dirty="0">
              <a:solidFill>
                <a:srgbClr val="FFFF00"/>
              </a:solidFill>
            </a:endParaRPr>
          </a:p>
        </p:txBody>
      </p:sp>
    </p:spTree>
    <p:extLst>
      <p:ext uri="{BB962C8B-B14F-4D97-AF65-F5344CB8AC3E}">
        <p14:creationId xmlns:p14="http://schemas.microsoft.com/office/powerpoint/2010/main" val="553682336"/>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85800" y="609600"/>
            <a:ext cx="7772400" cy="5486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solidFill>
                <a:srgbClr val="FFFF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solidFill>
                <a:srgbClr val="FFFF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084119C4-8D16-4D7F-A0FE-EC6677862D4A}" type="slidenum">
              <a:rPr lang="en-US">
                <a:solidFill>
                  <a:srgbClr val="FFFF00"/>
                </a:solidFill>
              </a:rPr>
              <a:pPr>
                <a:defRPr/>
              </a:pPr>
              <a:t>‹#›</a:t>
            </a:fld>
            <a:endParaRPr lang="en-US" dirty="0">
              <a:solidFill>
                <a:srgbClr val="FFFF00"/>
              </a:solidFill>
            </a:endParaRPr>
          </a:p>
        </p:txBody>
      </p:sp>
    </p:spTree>
    <p:extLst>
      <p:ext uri="{BB962C8B-B14F-4D97-AF65-F5344CB8AC3E}">
        <p14:creationId xmlns:p14="http://schemas.microsoft.com/office/powerpoint/2010/main" val="3679757438"/>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685800" y="1981200"/>
            <a:ext cx="7772400" cy="4114800"/>
          </a:xfrm>
        </p:spPr>
        <p:txBody>
          <a:bodyPr/>
          <a:lstStyle/>
          <a:p>
            <a:pPr lvl="0"/>
            <a:endParaRPr lang="en-US" noProof="0" dirty="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FFFF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FFFF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1F0D6B96-8097-4031-AAD3-F5FC89D970D7}" type="slidenum">
              <a:rPr lang="en-US">
                <a:solidFill>
                  <a:srgbClr val="FFFF00"/>
                </a:solidFill>
              </a:rPr>
              <a:pPr>
                <a:defRPr/>
              </a:pPr>
              <a:t>‹#›</a:t>
            </a:fld>
            <a:endParaRPr lang="en-US" dirty="0">
              <a:solidFill>
                <a:srgbClr val="FFFF00"/>
              </a:solidFill>
            </a:endParaRPr>
          </a:p>
        </p:txBody>
      </p:sp>
    </p:spTree>
    <p:extLst>
      <p:ext uri="{BB962C8B-B14F-4D97-AF65-F5344CB8AC3E}">
        <p14:creationId xmlns:p14="http://schemas.microsoft.com/office/powerpoint/2010/main" val="3979088556"/>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FFFF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FFFF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F4690B23-15E7-415D-A2D0-DB40F3CE863F}" type="slidenum">
              <a:rPr lang="en-US">
                <a:solidFill>
                  <a:srgbClr val="FFFF00"/>
                </a:solidFill>
              </a:rPr>
              <a:pPr>
                <a:defRPr/>
              </a:pPr>
              <a:t>‹#›</a:t>
            </a:fld>
            <a:endParaRPr lang="en-US" dirty="0">
              <a:solidFill>
                <a:srgbClr val="FFFF00"/>
              </a:solidFill>
            </a:endParaRPr>
          </a:p>
        </p:txBody>
      </p:sp>
    </p:spTree>
    <p:extLst>
      <p:ext uri="{BB962C8B-B14F-4D97-AF65-F5344CB8AC3E}">
        <p14:creationId xmlns:p14="http://schemas.microsoft.com/office/powerpoint/2010/main" val="106093773"/>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FFFF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FFFF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10AA395-8C8F-4D37-8C4E-98F64B631F98}" type="slidenum">
              <a:rPr lang="en-US">
                <a:solidFill>
                  <a:srgbClr val="FFFF00"/>
                </a:solidFill>
              </a:rPr>
              <a:pPr>
                <a:defRPr/>
              </a:pPr>
              <a:t>‹#›</a:t>
            </a:fld>
            <a:endParaRPr lang="en-US" dirty="0">
              <a:solidFill>
                <a:srgbClr val="FFFF00"/>
              </a:solidFill>
            </a:endParaRPr>
          </a:p>
        </p:txBody>
      </p:sp>
    </p:spTree>
    <p:extLst>
      <p:ext uri="{BB962C8B-B14F-4D97-AF65-F5344CB8AC3E}">
        <p14:creationId xmlns:p14="http://schemas.microsoft.com/office/powerpoint/2010/main" val="3792880932"/>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FFFF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FFFF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04EA3A77-9655-442A-A314-D4F92775C8CE}" type="slidenum">
              <a:rPr lang="en-US">
                <a:solidFill>
                  <a:srgbClr val="FFFF00"/>
                </a:solidFill>
              </a:rPr>
              <a:pPr>
                <a:defRPr/>
              </a:pPr>
              <a:t>‹#›</a:t>
            </a:fld>
            <a:endParaRPr lang="en-US" dirty="0">
              <a:solidFill>
                <a:srgbClr val="FFFF00"/>
              </a:solidFill>
            </a:endParaRPr>
          </a:p>
        </p:txBody>
      </p:sp>
    </p:spTree>
    <p:extLst>
      <p:ext uri="{BB962C8B-B14F-4D97-AF65-F5344CB8AC3E}">
        <p14:creationId xmlns:p14="http://schemas.microsoft.com/office/powerpoint/2010/main" val="1464027915"/>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FFFF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FFFF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A39CDF6E-9825-41E8-83A1-571CE10014F2}" type="slidenum">
              <a:rPr lang="en-US">
                <a:solidFill>
                  <a:srgbClr val="FFFF00"/>
                </a:solidFill>
              </a:rPr>
              <a:pPr>
                <a:defRPr/>
              </a:pPr>
              <a:t>‹#›</a:t>
            </a:fld>
            <a:endParaRPr lang="en-US" dirty="0">
              <a:solidFill>
                <a:srgbClr val="FFFF00"/>
              </a:solidFill>
            </a:endParaRPr>
          </a:p>
        </p:txBody>
      </p:sp>
    </p:spTree>
    <p:extLst>
      <p:ext uri="{BB962C8B-B14F-4D97-AF65-F5344CB8AC3E}">
        <p14:creationId xmlns:p14="http://schemas.microsoft.com/office/powerpoint/2010/main" val="2567325342"/>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FFFF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FFFF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9A6E74DC-91A5-40E2-A1A2-2CA591F19E43}" type="slidenum">
              <a:rPr lang="en-US">
                <a:solidFill>
                  <a:srgbClr val="FFFF00"/>
                </a:solidFill>
              </a:rPr>
              <a:pPr>
                <a:defRPr/>
              </a:pPr>
              <a:t>‹#›</a:t>
            </a:fld>
            <a:endParaRPr lang="en-US" dirty="0">
              <a:solidFill>
                <a:srgbClr val="FFFF00"/>
              </a:solidFill>
            </a:endParaRPr>
          </a:p>
        </p:txBody>
      </p:sp>
    </p:spTree>
    <p:extLst>
      <p:ext uri="{BB962C8B-B14F-4D97-AF65-F5344CB8AC3E}">
        <p14:creationId xmlns:p14="http://schemas.microsoft.com/office/powerpoint/2010/main" val="40990743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solidFill>
                <a:srgbClr val="FFFF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solidFill>
                <a:srgbClr val="FFFF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0F71F764-F0DE-4F4B-9378-8FF4C5340163}" type="slidenum">
              <a:rPr lang="en-US">
                <a:solidFill>
                  <a:srgbClr val="FFFF00"/>
                </a:solidFill>
              </a:rPr>
              <a:pPr>
                <a:defRPr/>
              </a:pPr>
              <a:t>‹#›</a:t>
            </a:fld>
            <a:endParaRPr lang="en-US" dirty="0">
              <a:solidFill>
                <a:srgbClr val="FFFF00"/>
              </a:solidFill>
            </a:endParaRPr>
          </a:p>
        </p:txBody>
      </p:sp>
    </p:spTree>
    <p:extLst>
      <p:ext uri="{BB962C8B-B14F-4D97-AF65-F5344CB8AC3E}">
        <p14:creationId xmlns:p14="http://schemas.microsoft.com/office/powerpoint/2010/main" val="36031067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7640054-5E66-4F51-83B3-E5C4884E7438}" type="datetimeFigureOut">
              <a:rPr lang="en-US" smtClean="0"/>
              <a:t>1/14/15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9D14864-D3BD-43AF-AAD6-BBC3CFEE38F7}" type="slidenum">
              <a:rPr lang="en-US" smtClean="0"/>
              <a:t>‹#›</a:t>
            </a:fld>
            <a:endParaRPr lang="en-US" dirty="0"/>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solidFill>
                <a:srgbClr val="FFFF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solidFill>
                <a:srgbClr val="FFFF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B7C20FD1-F0F6-4835-8C7C-5DCBA3A2F075}" type="slidenum">
              <a:rPr lang="en-US">
                <a:solidFill>
                  <a:srgbClr val="FFFF00"/>
                </a:solidFill>
              </a:rPr>
              <a:pPr>
                <a:defRPr/>
              </a:pPr>
              <a:t>‹#›</a:t>
            </a:fld>
            <a:endParaRPr lang="en-US" dirty="0">
              <a:solidFill>
                <a:srgbClr val="FFFF00"/>
              </a:solidFill>
            </a:endParaRPr>
          </a:p>
        </p:txBody>
      </p:sp>
    </p:spTree>
    <p:extLst>
      <p:ext uri="{BB962C8B-B14F-4D97-AF65-F5344CB8AC3E}">
        <p14:creationId xmlns:p14="http://schemas.microsoft.com/office/powerpoint/2010/main" val="1923284627"/>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FFFF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FFFF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C2895D86-9A69-4767-86C7-1AF550E6BB2D}" type="slidenum">
              <a:rPr lang="en-US">
                <a:solidFill>
                  <a:srgbClr val="FFFF00"/>
                </a:solidFill>
              </a:rPr>
              <a:pPr>
                <a:defRPr/>
              </a:pPr>
              <a:t>‹#›</a:t>
            </a:fld>
            <a:endParaRPr lang="en-US" dirty="0">
              <a:solidFill>
                <a:srgbClr val="FFFF00"/>
              </a:solidFill>
            </a:endParaRPr>
          </a:p>
        </p:txBody>
      </p:sp>
    </p:spTree>
    <p:extLst>
      <p:ext uri="{BB962C8B-B14F-4D97-AF65-F5344CB8AC3E}">
        <p14:creationId xmlns:p14="http://schemas.microsoft.com/office/powerpoint/2010/main" val="3178913001"/>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FFFF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FFFF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D6C2B57-908B-42EA-8436-2BB1F3849752}" type="slidenum">
              <a:rPr lang="en-US">
                <a:solidFill>
                  <a:srgbClr val="FFFF00"/>
                </a:solidFill>
              </a:rPr>
              <a:pPr>
                <a:defRPr/>
              </a:pPr>
              <a:t>‹#›</a:t>
            </a:fld>
            <a:endParaRPr lang="en-US" dirty="0">
              <a:solidFill>
                <a:srgbClr val="FFFF00"/>
              </a:solidFill>
            </a:endParaRPr>
          </a:p>
        </p:txBody>
      </p:sp>
    </p:spTree>
    <p:extLst>
      <p:ext uri="{BB962C8B-B14F-4D97-AF65-F5344CB8AC3E}">
        <p14:creationId xmlns:p14="http://schemas.microsoft.com/office/powerpoint/2010/main" val="1942659350"/>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FFFF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FFFF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2D93967-2B10-4AE4-9562-0698B1734A9C}" type="slidenum">
              <a:rPr lang="en-US">
                <a:solidFill>
                  <a:srgbClr val="FFFF00"/>
                </a:solidFill>
              </a:rPr>
              <a:pPr>
                <a:defRPr/>
              </a:pPr>
              <a:t>‹#›</a:t>
            </a:fld>
            <a:endParaRPr lang="en-US" dirty="0">
              <a:solidFill>
                <a:srgbClr val="FFFF00"/>
              </a:solidFill>
            </a:endParaRPr>
          </a:p>
        </p:txBody>
      </p:sp>
    </p:spTree>
    <p:extLst>
      <p:ext uri="{BB962C8B-B14F-4D97-AF65-F5344CB8AC3E}">
        <p14:creationId xmlns:p14="http://schemas.microsoft.com/office/powerpoint/2010/main" val="2862190190"/>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FFFF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FFFF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F01FBE9-3A09-4EA0-9E77-874F136E344C}" type="slidenum">
              <a:rPr lang="en-US">
                <a:solidFill>
                  <a:srgbClr val="FFFF00"/>
                </a:solidFill>
              </a:rPr>
              <a:pPr>
                <a:defRPr/>
              </a:pPr>
              <a:t>‹#›</a:t>
            </a:fld>
            <a:endParaRPr lang="en-US" dirty="0">
              <a:solidFill>
                <a:srgbClr val="FFFF00"/>
              </a:solidFill>
            </a:endParaRPr>
          </a:p>
        </p:txBody>
      </p:sp>
    </p:spTree>
    <p:extLst>
      <p:ext uri="{BB962C8B-B14F-4D97-AF65-F5344CB8AC3E}">
        <p14:creationId xmlns:p14="http://schemas.microsoft.com/office/powerpoint/2010/main" val="640553840"/>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85800" y="609600"/>
            <a:ext cx="7772400" cy="5486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solidFill>
                <a:srgbClr val="FFFF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solidFill>
                <a:srgbClr val="FFFF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FC798523-709A-4271-A083-9B1D1CFE4797}" type="slidenum">
              <a:rPr lang="en-US">
                <a:solidFill>
                  <a:srgbClr val="FFFF00"/>
                </a:solidFill>
              </a:rPr>
              <a:pPr>
                <a:defRPr/>
              </a:pPr>
              <a:t>‹#›</a:t>
            </a:fld>
            <a:endParaRPr lang="en-US" dirty="0">
              <a:solidFill>
                <a:srgbClr val="FFFF00"/>
              </a:solidFill>
            </a:endParaRPr>
          </a:p>
        </p:txBody>
      </p:sp>
    </p:spTree>
    <p:extLst>
      <p:ext uri="{BB962C8B-B14F-4D97-AF65-F5344CB8AC3E}">
        <p14:creationId xmlns:p14="http://schemas.microsoft.com/office/powerpoint/2010/main" val="2887079004"/>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685800" y="1981200"/>
            <a:ext cx="7772400" cy="4114800"/>
          </a:xfrm>
        </p:spPr>
        <p:txBody>
          <a:bodyPr/>
          <a:lstStyle/>
          <a:p>
            <a:pPr lvl="0"/>
            <a:endParaRPr lang="en-US" noProof="0" dirty="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FFFF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FFFF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BCD1DC08-6A6F-4911-BA31-D0351F26933E}" type="slidenum">
              <a:rPr lang="en-US">
                <a:solidFill>
                  <a:srgbClr val="FFFF00"/>
                </a:solidFill>
              </a:rPr>
              <a:pPr>
                <a:defRPr/>
              </a:pPr>
              <a:t>‹#›</a:t>
            </a:fld>
            <a:endParaRPr lang="en-US" dirty="0">
              <a:solidFill>
                <a:srgbClr val="FFFF00"/>
              </a:solidFill>
            </a:endParaRPr>
          </a:p>
        </p:txBody>
      </p:sp>
    </p:spTree>
    <p:extLst>
      <p:ext uri="{BB962C8B-B14F-4D97-AF65-F5344CB8AC3E}">
        <p14:creationId xmlns:p14="http://schemas.microsoft.com/office/powerpoint/2010/main" val="3175446646"/>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FFFF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FFFF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35F6C2C9-E794-487D-AF99-F70478F9D7B0}" type="slidenum">
              <a:rPr lang="en-US">
                <a:solidFill>
                  <a:srgbClr val="FFFF00"/>
                </a:solidFill>
              </a:rPr>
              <a:pPr>
                <a:defRPr/>
              </a:pPr>
              <a:t>‹#›</a:t>
            </a:fld>
            <a:endParaRPr lang="en-US" dirty="0">
              <a:solidFill>
                <a:srgbClr val="FFFF00"/>
              </a:solidFill>
            </a:endParaRPr>
          </a:p>
        </p:txBody>
      </p:sp>
    </p:spTree>
    <p:extLst>
      <p:ext uri="{BB962C8B-B14F-4D97-AF65-F5344CB8AC3E}">
        <p14:creationId xmlns:p14="http://schemas.microsoft.com/office/powerpoint/2010/main" val="3837200114"/>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FFFF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FFFF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9D327152-556C-4119-BCC4-51837047E412}" type="slidenum">
              <a:rPr lang="en-US">
                <a:solidFill>
                  <a:srgbClr val="FFFF00"/>
                </a:solidFill>
              </a:rPr>
              <a:pPr>
                <a:defRPr/>
              </a:pPr>
              <a:t>‹#›</a:t>
            </a:fld>
            <a:endParaRPr lang="en-US" dirty="0">
              <a:solidFill>
                <a:srgbClr val="FFFF00"/>
              </a:solidFill>
            </a:endParaRPr>
          </a:p>
        </p:txBody>
      </p:sp>
    </p:spTree>
    <p:extLst>
      <p:ext uri="{BB962C8B-B14F-4D97-AF65-F5344CB8AC3E}">
        <p14:creationId xmlns:p14="http://schemas.microsoft.com/office/powerpoint/2010/main" val="2941590043"/>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FFFF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FFFF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E7B0D508-4AD0-45E7-B5E6-20DC5740418C}" type="slidenum">
              <a:rPr lang="en-US">
                <a:solidFill>
                  <a:srgbClr val="FFFF00"/>
                </a:solidFill>
              </a:rPr>
              <a:pPr>
                <a:defRPr/>
              </a:pPr>
              <a:t>‹#›</a:t>
            </a:fld>
            <a:endParaRPr lang="en-US" dirty="0">
              <a:solidFill>
                <a:srgbClr val="FFFF00"/>
              </a:solidFill>
            </a:endParaRPr>
          </a:p>
        </p:txBody>
      </p:sp>
    </p:spTree>
    <p:extLst>
      <p:ext uri="{BB962C8B-B14F-4D97-AF65-F5344CB8AC3E}">
        <p14:creationId xmlns:p14="http://schemas.microsoft.com/office/powerpoint/2010/main" val="40399156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7640054-5E66-4F51-83B3-E5C4884E7438}" type="datetimeFigureOut">
              <a:rPr lang="en-US" smtClean="0"/>
              <a:t>1/14/15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9D14864-D3BD-43AF-AAD6-BBC3CFEE38F7}" type="slidenum">
              <a:rPr lang="en-US" smtClean="0"/>
              <a:t>‹#›</a:t>
            </a:fld>
            <a:endParaRPr lang="en-US" dirty="0"/>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FFFF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FFFF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38B66A8-5ECF-4616-9A8F-5BF996CF363E}" type="slidenum">
              <a:rPr lang="en-US">
                <a:solidFill>
                  <a:srgbClr val="FFFF00"/>
                </a:solidFill>
              </a:rPr>
              <a:pPr>
                <a:defRPr/>
              </a:pPr>
              <a:t>‹#›</a:t>
            </a:fld>
            <a:endParaRPr lang="en-US" dirty="0">
              <a:solidFill>
                <a:srgbClr val="FFFF00"/>
              </a:solidFill>
            </a:endParaRPr>
          </a:p>
        </p:txBody>
      </p:sp>
    </p:spTree>
    <p:extLst>
      <p:ext uri="{BB962C8B-B14F-4D97-AF65-F5344CB8AC3E}">
        <p14:creationId xmlns:p14="http://schemas.microsoft.com/office/powerpoint/2010/main" val="3034227756"/>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FFFF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FFFF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24461660-1393-41D8-9ECF-C6A43D1310DF}" type="slidenum">
              <a:rPr lang="en-US">
                <a:solidFill>
                  <a:srgbClr val="FFFF00"/>
                </a:solidFill>
              </a:rPr>
              <a:pPr>
                <a:defRPr/>
              </a:pPr>
              <a:t>‹#›</a:t>
            </a:fld>
            <a:endParaRPr lang="en-US" dirty="0">
              <a:solidFill>
                <a:srgbClr val="FFFF00"/>
              </a:solidFill>
            </a:endParaRPr>
          </a:p>
        </p:txBody>
      </p:sp>
    </p:spTree>
    <p:extLst>
      <p:ext uri="{BB962C8B-B14F-4D97-AF65-F5344CB8AC3E}">
        <p14:creationId xmlns:p14="http://schemas.microsoft.com/office/powerpoint/2010/main" val="1523380467"/>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solidFill>
                <a:srgbClr val="FFFF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solidFill>
                <a:srgbClr val="FFFF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741D57F3-B68A-4586-8149-9F3B1BC53EB8}" type="slidenum">
              <a:rPr lang="en-US">
                <a:solidFill>
                  <a:srgbClr val="FFFF00"/>
                </a:solidFill>
              </a:rPr>
              <a:pPr>
                <a:defRPr/>
              </a:pPr>
              <a:t>‹#›</a:t>
            </a:fld>
            <a:endParaRPr lang="en-US" dirty="0">
              <a:solidFill>
                <a:srgbClr val="FFFF00"/>
              </a:solidFill>
            </a:endParaRPr>
          </a:p>
        </p:txBody>
      </p:sp>
    </p:spTree>
    <p:extLst>
      <p:ext uri="{BB962C8B-B14F-4D97-AF65-F5344CB8AC3E}">
        <p14:creationId xmlns:p14="http://schemas.microsoft.com/office/powerpoint/2010/main" val="883022638"/>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solidFill>
                <a:srgbClr val="FFFF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solidFill>
                <a:srgbClr val="FFFF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A0318E3C-32CC-4E4A-9A5B-CFF2D3EF1E02}" type="slidenum">
              <a:rPr lang="en-US">
                <a:solidFill>
                  <a:srgbClr val="FFFF00"/>
                </a:solidFill>
              </a:rPr>
              <a:pPr>
                <a:defRPr/>
              </a:pPr>
              <a:t>‹#›</a:t>
            </a:fld>
            <a:endParaRPr lang="en-US" dirty="0">
              <a:solidFill>
                <a:srgbClr val="FFFF00"/>
              </a:solidFill>
            </a:endParaRPr>
          </a:p>
        </p:txBody>
      </p:sp>
    </p:spTree>
    <p:extLst>
      <p:ext uri="{BB962C8B-B14F-4D97-AF65-F5344CB8AC3E}">
        <p14:creationId xmlns:p14="http://schemas.microsoft.com/office/powerpoint/2010/main" val="3005526404"/>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FFFF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FFFF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7EBD1197-0026-4318-962C-5D77C30B2395}" type="slidenum">
              <a:rPr lang="en-US">
                <a:solidFill>
                  <a:srgbClr val="FFFF00"/>
                </a:solidFill>
              </a:rPr>
              <a:pPr>
                <a:defRPr/>
              </a:pPr>
              <a:t>‹#›</a:t>
            </a:fld>
            <a:endParaRPr lang="en-US" dirty="0">
              <a:solidFill>
                <a:srgbClr val="FFFF00"/>
              </a:solidFill>
            </a:endParaRPr>
          </a:p>
        </p:txBody>
      </p:sp>
    </p:spTree>
    <p:extLst>
      <p:ext uri="{BB962C8B-B14F-4D97-AF65-F5344CB8AC3E}">
        <p14:creationId xmlns:p14="http://schemas.microsoft.com/office/powerpoint/2010/main" val="2434141816"/>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FFFF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FFFF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969E2F5F-3162-4368-8104-F26F50FCF078}" type="slidenum">
              <a:rPr lang="en-US">
                <a:solidFill>
                  <a:srgbClr val="FFFF00"/>
                </a:solidFill>
              </a:rPr>
              <a:pPr>
                <a:defRPr/>
              </a:pPr>
              <a:t>‹#›</a:t>
            </a:fld>
            <a:endParaRPr lang="en-US" dirty="0">
              <a:solidFill>
                <a:srgbClr val="FFFF00"/>
              </a:solidFill>
            </a:endParaRPr>
          </a:p>
        </p:txBody>
      </p:sp>
    </p:spTree>
    <p:extLst>
      <p:ext uri="{BB962C8B-B14F-4D97-AF65-F5344CB8AC3E}">
        <p14:creationId xmlns:p14="http://schemas.microsoft.com/office/powerpoint/2010/main" val="1072260819"/>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FFFF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FFFF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09D204EA-2356-4E63-B983-D86FDAE6A7B7}" type="slidenum">
              <a:rPr lang="en-US">
                <a:solidFill>
                  <a:srgbClr val="FFFF00"/>
                </a:solidFill>
              </a:rPr>
              <a:pPr>
                <a:defRPr/>
              </a:pPr>
              <a:t>‹#›</a:t>
            </a:fld>
            <a:endParaRPr lang="en-US" dirty="0">
              <a:solidFill>
                <a:srgbClr val="FFFF00"/>
              </a:solidFill>
            </a:endParaRPr>
          </a:p>
        </p:txBody>
      </p:sp>
    </p:spTree>
    <p:extLst>
      <p:ext uri="{BB962C8B-B14F-4D97-AF65-F5344CB8AC3E}">
        <p14:creationId xmlns:p14="http://schemas.microsoft.com/office/powerpoint/2010/main" val="2747326076"/>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FFFF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FFFF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4A5B0264-B0F6-48DF-B944-DF26F9000E8A}" type="slidenum">
              <a:rPr lang="en-US">
                <a:solidFill>
                  <a:srgbClr val="FFFF00"/>
                </a:solidFill>
              </a:rPr>
              <a:pPr>
                <a:defRPr/>
              </a:pPr>
              <a:t>‹#›</a:t>
            </a:fld>
            <a:endParaRPr lang="en-US" dirty="0">
              <a:solidFill>
                <a:srgbClr val="FFFF00"/>
              </a:solidFill>
            </a:endParaRPr>
          </a:p>
        </p:txBody>
      </p:sp>
    </p:spTree>
    <p:extLst>
      <p:ext uri="{BB962C8B-B14F-4D97-AF65-F5344CB8AC3E}">
        <p14:creationId xmlns:p14="http://schemas.microsoft.com/office/powerpoint/2010/main" val="2398842858"/>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85800" y="609600"/>
            <a:ext cx="7772400" cy="5486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solidFill>
                <a:srgbClr val="FFFF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solidFill>
                <a:srgbClr val="FFFF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90EEFC54-6D0D-443E-9796-783AE458CD77}" type="slidenum">
              <a:rPr lang="en-US">
                <a:solidFill>
                  <a:srgbClr val="FFFF00"/>
                </a:solidFill>
              </a:rPr>
              <a:pPr>
                <a:defRPr/>
              </a:pPr>
              <a:t>‹#›</a:t>
            </a:fld>
            <a:endParaRPr lang="en-US" dirty="0">
              <a:solidFill>
                <a:srgbClr val="FFFF00"/>
              </a:solidFill>
            </a:endParaRPr>
          </a:p>
        </p:txBody>
      </p:sp>
    </p:spTree>
    <p:extLst>
      <p:ext uri="{BB962C8B-B14F-4D97-AF65-F5344CB8AC3E}">
        <p14:creationId xmlns:p14="http://schemas.microsoft.com/office/powerpoint/2010/main" val="3825596256"/>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685800" y="1981200"/>
            <a:ext cx="7772400" cy="4114800"/>
          </a:xfrm>
        </p:spPr>
        <p:txBody>
          <a:bodyPr/>
          <a:lstStyle/>
          <a:p>
            <a:pPr lvl="0"/>
            <a:endParaRPr lang="en-US" noProof="0" dirty="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FFFF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FFFF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89C97D9-8D4B-4940-9AA3-8A19BF4FB460}" type="slidenum">
              <a:rPr lang="en-US">
                <a:solidFill>
                  <a:srgbClr val="FFFF00"/>
                </a:solidFill>
              </a:rPr>
              <a:pPr>
                <a:defRPr/>
              </a:pPr>
              <a:t>‹#›</a:t>
            </a:fld>
            <a:endParaRPr lang="en-US" dirty="0">
              <a:solidFill>
                <a:srgbClr val="FFFF00"/>
              </a:solidFill>
            </a:endParaRPr>
          </a:p>
        </p:txBody>
      </p:sp>
    </p:spTree>
    <p:extLst>
      <p:ext uri="{BB962C8B-B14F-4D97-AF65-F5344CB8AC3E}">
        <p14:creationId xmlns:p14="http://schemas.microsoft.com/office/powerpoint/2010/main" val="9661897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67640054-5E66-4F51-83B3-E5C4884E7438}" type="datetimeFigureOut">
              <a:rPr lang="en-US" smtClean="0"/>
              <a:t>1/14/15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8077200" y="6356350"/>
            <a:ext cx="609600" cy="365125"/>
          </a:xfrm>
        </p:spPr>
        <p:txBody>
          <a:bodyPr/>
          <a:lstStyle/>
          <a:p>
            <a:fld id="{D9D14864-D3BD-43AF-AAD6-BBC3CFEE38F7}" type="slidenum">
              <a:rPr lang="en-US" smtClean="0"/>
              <a:t>‹#›</a:t>
            </a:fld>
            <a:endParaRPr lang="en-US" dirty="0"/>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dirty="0"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4268671994"/>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40512106"/>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199196253"/>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86751295"/>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10864844"/>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Tree>
    <p:extLst>
      <p:ext uri="{BB962C8B-B14F-4D97-AF65-F5344CB8AC3E}">
        <p14:creationId xmlns:p14="http://schemas.microsoft.com/office/powerpoint/2010/main" val="1129527133"/>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59372739"/>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182196126"/>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549068892"/>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2365674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slideLayout" Target="../slideLayouts/slideLayout23.xml"/><Relationship Id="rId13" Type="http://schemas.openxmlformats.org/officeDocument/2006/relationships/slideLayout" Target="../slideLayouts/slideLayout24.xml"/><Relationship Id="rId14"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5.xml"/><Relationship Id="rId12" Type="http://schemas.openxmlformats.org/officeDocument/2006/relationships/slideLayout" Target="../slideLayouts/slideLayout36.xml"/><Relationship Id="rId13" Type="http://schemas.openxmlformats.org/officeDocument/2006/relationships/slideLayout" Target="../slideLayouts/slideLayout37.xml"/><Relationship Id="rId14" Type="http://schemas.openxmlformats.org/officeDocument/2006/relationships/theme" Target="../theme/theme3.xml"/><Relationship Id="rId1" Type="http://schemas.openxmlformats.org/officeDocument/2006/relationships/slideLayout" Target="../slideLayouts/slideLayout25.xml"/><Relationship Id="rId2" Type="http://schemas.openxmlformats.org/officeDocument/2006/relationships/slideLayout" Target="../slideLayouts/slideLayout26.xml"/><Relationship Id="rId3" Type="http://schemas.openxmlformats.org/officeDocument/2006/relationships/slideLayout" Target="../slideLayouts/slideLayout27.xml"/><Relationship Id="rId4" Type="http://schemas.openxmlformats.org/officeDocument/2006/relationships/slideLayout" Target="../slideLayouts/slideLayout28.xml"/><Relationship Id="rId5" Type="http://schemas.openxmlformats.org/officeDocument/2006/relationships/slideLayout" Target="../slideLayouts/slideLayout29.xml"/><Relationship Id="rId6" Type="http://schemas.openxmlformats.org/officeDocument/2006/relationships/slideLayout" Target="../slideLayouts/slideLayout30.xml"/><Relationship Id="rId7" Type="http://schemas.openxmlformats.org/officeDocument/2006/relationships/slideLayout" Target="../slideLayouts/slideLayout31.xml"/><Relationship Id="rId8" Type="http://schemas.openxmlformats.org/officeDocument/2006/relationships/slideLayout" Target="../slideLayouts/slideLayout32.xml"/><Relationship Id="rId9" Type="http://schemas.openxmlformats.org/officeDocument/2006/relationships/slideLayout" Target="../slideLayouts/slideLayout33.xml"/><Relationship Id="rId10" Type="http://schemas.openxmlformats.org/officeDocument/2006/relationships/slideLayout" Target="../slideLayouts/slideLayout34.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8.xml"/><Relationship Id="rId12" Type="http://schemas.openxmlformats.org/officeDocument/2006/relationships/slideLayout" Target="../slideLayouts/slideLayout49.xml"/><Relationship Id="rId13" Type="http://schemas.openxmlformats.org/officeDocument/2006/relationships/slideLayout" Target="../slideLayouts/slideLayout50.xml"/><Relationship Id="rId14" Type="http://schemas.openxmlformats.org/officeDocument/2006/relationships/theme" Target="../theme/theme4.xml"/><Relationship Id="rId1" Type="http://schemas.openxmlformats.org/officeDocument/2006/relationships/slideLayout" Target="../slideLayouts/slideLayout38.xml"/><Relationship Id="rId2" Type="http://schemas.openxmlformats.org/officeDocument/2006/relationships/slideLayout" Target="../slideLayouts/slideLayout39.xml"/><Relationship Id="rId3" Type="http://schemas.openxmlformats.org/officeDocument/2006/relationships/slideLayout" Target="../slideLayouts/slideLayout40.xml"/><Relationship Id="rId4" Type="http://schemas.openxmlformats.org/officeDocument/2006/relationships/slideLayout" Target="../slideLayouts/slideLayout41.xml"/><Relationship Id="rId5" Type="http://schemas.openxmlformats.org/officeDocument/2006/relationships/slideLayout" Target="../slideLayouts/slideLayout42.xml"/><Relationship Id="rId6" Type="http://schemas.openxmlformats.org/officeDocument/2006/relationships/slideLayout" Target="../slideLayouts/slideLayout43.xml"/><Relationship Id="rId7" Type="http://schemas.openxmlformats.org/officeDocument/2006/relationships/slideLayout" Target="../slideLayouts/slideLayout44.xml"/><Relationship Id="rId8" Type="http://schemas.openxmlformats.org/officeDocument/2006/relationships/slideLayout" Target="../slideLayouts/slideLayout45.xml"/><Relationship Id="rId9" Type="http://schemas.openxmlformats.org/officeDocument/2006/relationships/slideLayout" Target="../slideLayouts/slideLayout46.xml"/><Relationship Id="rId10" Type="http://schemas.openxmlformats.org/officeDocument/2006/relationships/slideLayout" Target="../slideLayouts/slideLayout47.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61.xml"/><Relationship Id="rId12" Type="http://schemas.openxmlformats.org/officeDocument/2006/relationships/slideLayout" Target="../slideLayouts/slideLayout62.xml"/><Relationship Id="rId13" Type="http://schemas.openxmlformats.org/officeDocument/2006/relationships/slideLayout" Target="../slideLayouts/slideLayout63.xml"/><Relationship Id="rId14" Type="http://schemas.openxmlformats.org/officeDocument/2006/relationships/theme" Target="../theme/theme5.xml"/><Relationship Id="rId1" Type="http://schemas.openxmlformats.org/officeDocument/2006/relationships/slideLayout" Target="../slideLayouts/slideLayout51.xml"/><Relationship Id="rId2" Type="http://schemas.openxmlformats.org/officeDocument/2006/relationships/slideLayout" Target="../slideLayouts/slideLayout52.xml"/><Relationship Id="rId3" Type="http://schemas.openxmlformats.org/officeDocument/2006/relationships/slideLayout" Target="../slideLayouts/slideLayout53.xml"/><Relationship Id="rId4" Type="http://schemas.openxmlformats.org/officeDocument/2006/relationships/slideLayout" Target="../slideLayouts/slideLayout54.xml"/><Relationship Id="rId5" Type="http://schemas.openxmlformats.org/officeDocument/2006/relationships/slideLayout" Target="../slideLayouts/slideLayout55.xml"/><Relationship Id="rId6" Type="http://schemas.openxmlformats.org/officeDocument/2006/relationships/slideLayout" Target="../slideLayouts/slideLayout56.xml"/><Relationship Id="rId7" Type="http://schemas.openxmlformats.org/officeDocument/2006/relationships/slideLayout" Target="../slideLayouts/slideLayout57.xml"/><Relationship Id="rId8" Type="http://schemas.openxmlformats.org/officeDocument/2006/relationships/slideLayout" Target="../slideLayouts/slideLayout58.xml"/><Relationship Id="rId9" Type="http://schemas.openxmlformats.org/officeDocument/2006/relationships/slideLayout" Target="../slideLayouts/slideLayout59.xml"/><Relationship Id="rId10" Type="http://schemas.openxmlformats.org/officeDocument/2006/relationships/slideLayout" Target="../slideLayouts/slideLayout60.xml"/></Relationships>
</file>

<file path=ppt/slideMasters/_rels/slideMaster6.xml.rels><?xml version="1.0" encoding="UTF-8" standalone="yes"?>
<Relationships xmlns="http://schemas.openxmlformats.org/package/2006/relationships"><Relationship Id="rId11" Type="http://schemas.openxmlformats.org/officeDocument/2006/relationships/slideLayout" Target="../slideLayouts/slideLayout74.xml"/><Relationship Id="rId12" Type="http://schemas.openxmlformats.org/officeDocument/2006/relationships/slideLayout" Target="../slideLayouts/slideLayout75.xml"/><Relationship Id="rId13" Type="http://schemas.openxmlformats.org/officeDocument/2006/relationships/slideLayout" Target="../slideLayouts/slideLayout76.xml"/><Relationship Id="rId14" Type="http://schemas.openxmlformats.org/officeDocument/2006/relationships/theme" Target="../theme/theme6.xml"/><Relationship Id="rId1" Type="http://schemas.openxmlformats.org/officeDocument/2006/relationships/slideLayout" Target="../slideLayouts/slideLayout64.xml"/><Relationship Id="rId2" Type="http://schemas.openxmlformats.org/officeDocument/2006/relationships/slideLayout" Target="../slideLayouts/slideLayout65.xml"/><Relationship Id="rId3" Type="http://schemas.openxmlformats.org/officeDocument/2006/relationships/slideLayout" Target="../slideLayouts/slideLayout66.xml"/><Relationship Id="rId4" Type="http://schemas.openxmlformats.org/officeDocument/2006/relationships/slideLayout" Target="../slideLayouts/slideLayout67.xml"/><Relationship Id="rId5" Type="http://schemas.openxmlformats.org/officeDocument/2006/relationships/slideLayout" Target="../slideLayouts/slideLayout68.xml"/><Relationship Id="rId6" Type="http://schemas.openxmlformats.org/officeDocument/2006/relationships/slideLayout" Target="../slideLayouts/slideLayout69.xml"/><Relationship Id="rId7" Type="http://schemas.openxmlformats.org/officeDocument/2006/relationships/slideLayout" Target="../slideLayouts/slideLayout70.xml"/><Relationship Id="rId8" Type="http://schemas.openxmlformats.org/officeDocument/2006/relationships/slideLayout" Target="../slideLayouts/slideLayout71.xml"/><Relationship Id="rId9" Type="http://schemas.openxmlformats.org/officeDocument/2006/relationships/slideLayout" Target="../slideLayouts/slideLayout72.xml"/><Relationship Id="rId10" Type="http://schemas.openxmlformats.org/officeDocument/2006/relationships/slideLayout" Target="../slideLayouts/slideLayout73.xml"/></Relationships>
</file>

<file path=ppt/slideMasters/_rels/slideMaster7.xml.rels><?xml version="1.0" encoding="UTF-8" standalone="yes"?>
<Relationships xmlns="http://schemas.openxmlformats.org/package/2006/relationships"><Relationship Id="rId11" Type="http://schemas.openxmlformats.org/officeDocument/2006/relationships/slideLayout" Target="../slideLayouts/slideLayout87.xml"/><Relationship Id="rId12" Type="http://schemas.openxmlformats.org/officeDocument/2006/relationships/slideLayout" Target="../slideLayouts/slideLayout88.xml"/><Relationship Id="rId13" Type="http://schemas.openxmlformats.org/officeDocument/2006/relationships/slideLayout" Target="../slideLayouts/slideLayout89.xml"/><Relationship Id="rId14" Type="http://schemas.openxmlformats.org/officeDocument/2006/relationships/theme" Target="../theme/theme7.xml"/><Relationship Id="rId1" Type="http://schemas.openxmlformats.org/officeDocument/2006/relationships/slideLayout" Target="../slideLayouts/slideLayout77.xml"/><Relationship Id="rId2" Type="http://schemas.openxmlformats.org/officeDocument/2006/relationships/slideLayout" Target="../slideLayouts/slideLayout78.xml"/><Relationship Id="rId3" Type="http://schemas.openxmlformats.org/officeDocument/2006/relationships/slideLayout" Target="../slideLayouts/slideLayout79.xml"/><Relationship Id="rId4" Type="http://schemas.openxmlformats.org/officeDocument/2006/relationships/slideLayout" Target="../slideLayouts/slideLayout80.xml"/><Relationship Id="rId5" Type="http://schemas.openxmlformats.org/officeDocument/2006/relationships/slideLayout" Target="../slideLayouts/slideLayout81.xml"/><Relationship Id="rId6" Type="http://schemas.openxmlformats.org/officeDocument/2006/relationships/slideLayout" Target="../slideLayouts/slideLayout82.xml"/><Relationship Id="rId7" Type="http://schemas.openxmlformats.org/officeDocument/2006/relationships/slideLayout" Target="../slideLayouts/slideLayout83.xml"/><Relationship Id="rId8" Type="http://schemas.openxmlformats.org/officeDocument/2006/relationships/slideLayout" Target="../slideLayouts/slideLayout84.xml"/><Relationship Id="rId9" Type="http://schemas.openxmlformats.org/officeDocument/2006/relationships/slideLayout" Target="../slideLayouts/slideLayout85.xml"/><Relationship Id="rId10" Type="http://schemas.openxmlformats.org/officeDocument/2006/relationships/slideLayout" Target="../slideLayouts/slideLayout86.xml"/></Relationships>
</file>

<file path=ppt/slideMasters/_rels/slideMaster8.xml.rels><?xml version="1.0" encoding="UTF-8" standalone="yes"?>
<Relationships xmlns="http://schemas.openxmlformats.org/package/2006/relationships"><Relationship Id="rId11" Type="http://schemas.openxmlformats.org/officeDocument/2006/relationships/slideLayout" Target="../slideLayouts/slideLayout100.xml"/><Relationship Id="rId12" Type="http://schemas.openxmlformats.org/officeDocument/2006/relationships/theme" Target="../theme/theme8.xml"/><Relationship Id="rId1" Type="http://schemas.openxmlformats.org/officeDocument/2006/relationships/slideLayout" Target="../slideLayouts/slideLayout90.xml"/><Relationship Id="rId2" Type="http://schemas.openxmlformats.org/officeDocument/2006/relationships/slideLayout" Target="../slideLayouts/slideLayout91.xml"/><Relationship Id="rId3" Type="http://schemas.openxmlformats.org/officeDocument/2006/relationships/slideLayout" Target="../slideLayouts/slideLayout92.xml"/><Relationship Id="rId4" Type="http://schemas.openxmlformats.org/officeDocument/2006/relationships/slideLayout" Target="../slideLayouts/slideLayout93.xml"/><Relationship Id="rId5" Type="http://schemas.openxmlformats.org/officeDocument/2006/relationships/slideLayout" Target="../slideLayouts/slideLayout94.xml"/><Relationship Id="rId6" Type="http://schemas.openxmlformats.org/officeDocument/2006/relationships/slideLayout" Target="../slideLayouts/slideLayout95.xml"/><Relationship Id="rId7" Type="http://schemas.openxmlformats.org/officeDocument/2006/relationships/slideLayout" Target="../slideLayouts/slideLayout96.xml"/><Relationship Id="rId8" Type="http://schemas.openxmlformats.org/officeDocument/2006/relationships/slideLayout" Target="../slideLayouts/slideLayout97.xml"/><Relationship Id="rId9" Type="http://schemas.openxmlformats.org/officeDocument/2006/relationships/slideLayout" Target="../slideLayouts/slideLayout98.xml"/><Relationship Id="rId10" Type="http://schemas.openxmlformats.org/officeDocument/2006/relationships/slideLayout" Target="../slideLayouts/slideLayout9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67640054-5E66-4F51-83B3-E5C4884E7438}" type="datetimeFigureOut">
              <a:rPr lang="en-US" smtClean="0"/>
              <a:t>1/14/15</a:t>
            </a:fld>
            <a:endParaRPr lang="en-US" dirty="0"/>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dirty="0"/>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D9D14864-D3BD-43AF-AAD6-BBC3CFEE38F7}" type="slidenum">
              <a:rPr lang="en-US" smtClean="0"/>
              <a:t>‹#›</a:t>
            </a:fld>
            <a:endParaRPr lang="en-US" dirty="0"/>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defRPr/>
            </a:pPr>
            <a:endParaRPr lang="en-US" dirty="0">
              <a:solidFill>
                <a:srgbClr val="FFFF00"/>
              </a:solidFill>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defRPr/>
            </a:pPr>
            <a:endParaRPr lang="en-US" dirty="0">
              <a:solidFill>
                <a:srgbClr val="FFFF00"/>
              </a:solidFill>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defRPr/>
            </a:pPr>
            <a:fld id="{4AB32A3A-7AC5-47A2-8F0F-4B86477C031D}" type="slidenum">
              <a:rPr lang="en-US">
                <a:solidFill>
                  <a:srgbClr val="FFFF00"/>
                </a:solidFill>
              </a:rPr>
              <a:pPr fontAlgn="base">
                <a:spcBef>
                  <a:spcPct val="0"/>
                </a:spcBef>
                <a:spcAft>
                  <a:spcPct val="0"/>
                </a:spcAft>
                <a:defRPr/>
              </a:pPr>
              <a:t>‹#›</a:t>
            </a:fld>
            <a:endParaRPr lang="en-US" dirty="0">
              <a:solidFill>
                <a:srgbClr val="FFFF00"/>
              </a:solidFill>
            </a:endParaRPr>
          </a:p>
        </p:txBody>
      </p:sp>
    </p:spTree>
    <p:extLst>
      <p:ext uri="{BB962C8B-B14F-4D97-AF65-F5344CB8AC3E}">
        <p14:creationId xmlns:p14="http://schemas.microsoft.com/office/powerpoint/2010/main" val="1505979737"/>
      </p:ext>
    </p:extLst>
  </p:cSld>
  <p:clrMap bg1="dk2" tx1="lt1" bg2="dk1"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defRPr/>
            </a:pPr>
            <a:endParaRPr lang="en-US" dirty="0">
              <a:solidFill>
                <a:srgbClr val="FFFF00"/>
              </a:solidFill>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defRPr/>
            </a:pPr>
            <a:endParaRPr lang="en-US" dirty="0">
              <a:solidFill>
                <a:srgbClr val="FFFF00"/>
              </a:solidFill>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defRPr/>
            </a:pPr>
            <a:fld id="{DE6ACD1C-4AEA-4CE6-9D96-3946297DFADC}" type="slidenum">
              <a:rPr lang="en-US">
                <a:solidFill>
                  <a:srgbClr val="FFFF00"/>
                </a:solidFill>
              </a:rPr>
              <a:pPr fontAlgn="base">
                <a:spcBef>
                  <a:spcPct val="0"/>
                </a:spcBef>
                <a:spcAft>
                  <a:spcPct val="0"/>
                </a:spcAft>
                <a:defRPr/>
              </a:pPr>
              <a:t>‹#›</a:t>
            </a:fld>
            <a:endParaRPr lang="en-US" dirty="0">
              <a:solidFill>
                <a:srgbClr val="FFFF00"/>
              </a:solidFill>
            </a:endParaRPr>
          </a:p>
        </p:txBody>
      </p:sp>
    </p:spTree>
    <p:extLst>
      <p:ext uri="{BB962C8B-B14F-4D97-AF65-F5344CB8AC3E}">
        <p14:creationId xmlns:p14="http://schemas.microsoft.com/office/powerpoint/2010/main" val="2053697165"/>
      </p:ext>
    </p:extLst>
  </p:cSld>
  <p:clrMap bg1="dk2" tx1="lt1" bg2="dk1" tx2="lt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 id="2147483720" r:id="rId10"/>
    <p:sldLayoutId id="2147483721" r:id="rId11"/>
    <p:sldLayoutId id="2147483722" r:id="rId12"/>
    <p:sldLayoutId id="2147483723" r:id="rId13"/>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defRPr/>
            </a:pPr>
            <a:endParaRPr lang="en-US" dirty="0">
              <a:solidFill>
                <a:srgbClr val="FFFF00"/>
              </a:solidFill>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defRPr/>
            </a:pPr>
            <a:endParaRPr lang="en-US" dirty="0">
              <a:solidFill>
                <a:srgbClr val="FFFF00"/>
              </a:solidFill>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defRPr/>
            </a:pPr>
            <a:fld id="{DE6ACD1C-4AEA-4CE6-9D96-3946297DFADC}" type="slidenum">
              <a:rPr lang="en-US">
                <a:solidFill>
                  <a:srgbClr val="FFFF00"/>
                </a:solidFill>
              </a:rPr>
              <a:pPr fontAlgn="base">
                <a:spcBef>
                  <a:spcPct val="0"/>
                </a:spcBef>
                <a:spcAft>
                  <a:spcPct val="0"/>
                </a:spcAft>
                <a:defRPr/>
              </a:pPr>
              <a:t>‹#›</a:t>
            </a:fld>
            <a:endParaRPr lang="en-US" dirty="0">
              <a:solidFill>
                <a:srgbClr val="FFFF00"/>
              </a:solidFill>
            </a:endParaRPr>
          </a:p>
        </p:txBody>
      </p:sp>
    </p:spTree>
    <p:extLst>
      <p:ext uri="{BB962C8B-B14F-4D97-AF65-F5344CB8AC3E}">
        <p14:creationId xmlns:p14="http://schemas.microsoft.com/office/powerpoint/2010/main" val="1488335179"/>
      </p:ext>
    </p:extLst>
  </p:cSld>
  <p:clrMap bg1="dk2" tx1="lt1" bg2="dk1" tx2="lt2" accent1="accent1" accent2="accent2" accent3="accent3" accent4="accent4" accent5="accent5" accent6="accent6" hlink="hlink" folHlink="folHlink"/>
  <p:sldLayoutIdLst>
    <p:sldLayoutId id="2147483725" r:id="rId1"/>
    <p:sldLayoutId id="2147483726" r:id="rId2"/>
    <p:sldLayoutId id="2147483727" r:id="rId3"/>
    <p:sldLayoutId id="2147483728" r:id="rId4"/>
    <p:sldLayoutId id="2147483729" r:id="rId5"/>
    <p:sldLayoutId id="2147483730" r:id="rId6"/>
    <p:sldLayoutId id="2147483731" r:id="rId7"/>
    <p:sldLayoutId id="2147483732" r:id="rId8"/>
    <p:sldLayoutId id="2147483733" r:id="rId9"/>
    <p:sldLayoutId id="2147483734" r:id="rId10"/>
    <p:sldLayoutId id="2147483735" r:id="rId11"/>
    <p:sldLayoutId id="2147483736" r:id="rId12"/>
    <p:sldLayoutId id="2147483737" r:id="rId13"/>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defRPr/>
            </a:pPr>
            <a:endParaRPr lang="en-US" dirty="0">
              <a:solidFill>
                <a:srgbClr val="FFFF00"/>
              </a:solidFill>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defRPr/>
            </a:pPr>
            <a:endParaRPr lang="en-US" dirty="0">
              <a:solidFill>
                <a:srgbClr val="FFFF00"/>
              </a:solidFill>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defRPr/>
            </a:pPr>
            <a:fld id="{DE6ACD1C-4AEA-4CE6-9D96-3946297DFADC}" type="slidenum">
              <a:rPr lang="en-US">
                <a:solidFill>
                  <a:srgbClr val="FFFF00"/>
                </a:solidFill>
              </a:rPr>
              <a:pPr fontAlgn="base">
                <a:spcBef>
                  <a:spcPct val="0"/>
                </a:spcBef>
                <a:spcAft>
                  <a:spcPct val="0"/>
                </a:spcAft>
                <a:defRPr/>
              </a:pPr>
              <a:t>‹#›</a:t>
            </a:fld>
            <a:endParaRPr lang="en-US" dirty="0">
              <a:solidFill>
                <a:srgbClr val="FFFF00"/>
              </a:solidFill>
            </a:endParaRPr>
          </a:p>
        </p:txBody>
      </p:sp>
    </p:spTree>
    <p:extLst>
      <p:ext uri="{BB962C8B-B14F-4D97-AF65-F5344CB8AC3E}">
        <p14:creationId xmlns:p14="http://schemas.microsoft.com/office/powerpoint/2010/main" val="845155038"/>
      </p:ext>
    </p:extLst>
  </p:cSld>
  <p:clrMap bg1="dk2" tx1="lt1" bg2="dk1" tx2="lt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 id="2147483748" r:id="rId10"/>
    <p:sldLayoutId id="2147483749" r:id="rId11"/>
    <p:sldLayoutId id="2147483750" r:id="rId12"/>
    <p:sldLayoutId id="2147483751" r:id="rId13"/>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defRPr/>
            </a:pPr>
            <a:endParaRPr lang="en-US" dirty="0">
              <a:solidFill>
                <a:srgbClr val="FFFF00"/>
              </a:solidFill>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defRPr/>
            </a:pPr>
            <a:endParaRPr lang="en-US" dirty="0">
              <a:solidFill>
                <a:srgbClr val="FFFF00"/>
              </a:solidFill>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defRPr/>
            </a:pPr>
            <a:fld id="{17E466DC-0C0C-42C8-B647-019D04ADF3B2}" type="slidenum">
              <a:rPr lang="en-US">
                <a:solidFill>
                  <a:srgbClr val="FFFF00"/>
                </a:solidFill>
              </a:rPr>
              <a:pPr fontAlgn="base">
                <a:spcBef>
                  <a:spcPct val="0"/>
                </a:spcBef>
                <a:spcAft>
                  <a:spcPct val="0"/>
                </a:spcAft>
                <a:defRPr/>
              </a:pPr>
              <a:t>‹#›</a:t>
            </a:fld>
            <a:endParaRPr lang="en-US" dirty="0">
              <a:solidFill>
                <a:srgbClr val="FFFF00"/>
              </a:solidFill>
            </a:endParaRPr>
          </a:p>
        </p:txBody>
      </p:sp>
    </p:spTree>
    <p:extLst>
      <p:ext uri="{BB962C8B-B14F-4D97-AF65-F5344CB8AC3E}">
        <p14:creationId xmlns:p14="http://schemas.microsoft.com/office/powerpoint/2010/main" val="912282589"/>
      </p:ext>
    </p:extLst>
  </p:cSld>
  <p:clrMap bg1="dk2" tx1="lt1" bg2="dk1" tx2="lt2" accent1="accent1" accent2="accent2" accent3="accent3" accent4="accent4" accent5="accent5" accent6="accent6" hlink="hlink" folHlink="folHlink"/>
  <p:sldLayoutIdLst>
    <p:sldLayoutId id="2147483823" r:id="rId1"/>
    <p:sldLayoutId id="2147483824" r:id="rId2"/>
    <p:sldLayoutId id="2147483825" r:id="rId3"/>
    <p:sldLayoutId id="2147483826" r:id="rId4"/>
    <p:sldLayoutId id="2147483827" r:id="rId5"/>
    <p:sldLayoutId id="2147483828" r:id="rId6"/>
    <p:sldLayoutId id="2147483829" r:id="rId7"/>
    <p:sldLayoutId id="2147483830" r:id="rId8"/>
    <p:sldLayoutId id="2147483831" r:id="rId9"/>
    <p:sldLayoutId id="2147483832" r:id="rId10"/>
    <p:sldLayoutId id="2147483833" r:id="rId11"/>
    <p:sldLayoutId id="2147483834" r:id="rId12"/>
    <p:sldLayoutId id="2147483835" r:id="rId13"/>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defRPr/>
            </a:pPr>
            <a:endParaRPr lang="en-US" dirty="0">
              <a:solidFill>
                <a:srgbClr val="FFFF00"/>
              </a:solidFill>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defRPr/>
            </a:pPr>
            <a:endParaRPr lang="en-US" dirty="0">
              <a:solidFill>
                <a:srgbClr val="FFFF00"/>
              </a:solidFill>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defRPr/>
            </a:pPr>
            <a:fld id="{68007AEC-A382-4C4D-A4CE-E193D85715B4}" type="slidenum">
              <a:rPr lang="en-US">
                <a:solidFill>
                  <a:srgbClr val="FFFF00"/>
                </a:solidFill>
              </a:rPr>
              <a:pPr fontAlgn="base">
                <a:spcBef>
                  <a:spcPct val="0"/>
                </a:spcBef>
                <a:spcAft>
                  <a:spcPct val="0"/>
                </a:spcAft>
                <a:defRPr/>
              </a:pPr>
              <a:t>‹#›</a:t>
            </a:fld>
            <a:endParaRPr lang="en-US" dirty="0">
              <a:solidFill>
                <a:srgbClr val="FFFF00"/>
              </a:solidFill>
            </a:endParaRPr>
          </a:p>
        </p:txBody>
      </p:sp>
    </p:spTree>
    <p:extLst>
      <p:ext uri="{BB962C8B-B14F-4D97-AF65-F5344CB8AC3E}">
        <p14:creationId xmlns:p14="http://schemas.microsoft.com/office/powerpoint/2010/main" val="1175442720"/>
      </p:ext>
    </p:extLst>
  </p:cSld>
  <p:clrMap bg1="dk2" tx1="lt1" bg2="dk1" tx2="lt2" accent1="accent1" accent2="accent2" accent3="accent3" accent4="accent4" accent5="accent5" accent6="accent6" hlink="hlink" folHlink="folHlink"/>
  <p:sldLayoutIdLst>
    <p:sldLayoutId id="2147483863" r:id="rId1"/>
    <p:sldLayoutId id="2147483864" r:id="rId2"/>
    <p:sldLayoutId id="2147483865" r:id="rId3"/>
    <p:sldLayoutId id="2147483866" r:id="rId4"/>
    <p:sldLayoutId id="2147483867" r:id="rId5"/>
    <p:sldLayoutId id="2147483868" r:id="rId6"/>
    <p:sldLayoutId id="2147483869" r:id="rId7"/>
    <p:sldLayoutId id="2147483870" r:id="rId8"/>
    <p:sldLayoutId id="2147483871" r:id="rId9"/>
    <p:sldLayoutId id="2147483872" r:id="rId10"/>
    <p:sldLayoutId id="2147483873" r:id="rId11"/>
    <p:sldLayoutId id="2147483874" r:id="rId12"/>
    <p:sldLayoutId id="2147483875" r:id="rId13"/>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23256A"/>
            </a:gs>
            <a:gs pos="50000">
              <a:srgbClr val="4B51E5"/>
            </a:gs>
            <a:gs pos="100000">
              <a:srgbClr val="23256A"/>
            </a:gs>
          </a:gsLst>
          <a:lin ang="5400000" scaled="1"/>
        </a:gra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5031471"/>
      </p:ext>
    </p:extLst>
  </p:cSld>
  <p:clrMap bg1="lt1" tx1="dk1" bg2="lt2" tx2="dk2" accent1="accent1" accent2="accent2" accent3="accent3" accent4="accent4" accent5="accent5" accent6="accent6" hlink="hlink" folHlink="folHlink"/>
  <p:sldLayoutIdLst>
    <p:sldLayoutId id="2147483877" r:id="rId1"/>
    <p:sldLayoutId id="2147483878" r:id="rId2"/>
    <p:sldLayoutId id="2147483879" r:id="rId3"/>
    <p:sldLayoutId id="2147483880" r:id="rId4"/>
    <p:sldLayoutId id="2147483881" r:id="rId5"/>
    <p:sldLayoutId id="2147483882" r:id="rId6"/>
    <p:sldLayoutId id="2147483883" r:id="rId7"/>
    <p:sldLayoutId id="2147483884" r:id="rId8"/>
    <p:sldLayoutId id="2147483885" r:id="rId9"/>
    <p:sldLayoutId id="2147483886" r:id="rId10"/>
    <p:sldLayoutId id="2147483887"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pitchFamily="-96" charset="0"/>
        </a:defRPr>
      </a:lvl2pPr>
      <a:lvl3pPr algn="ctr" rtl="0" eaLnBrk="0" fontAlgn="base" hangingPunct="0">
        <a:spcBef>
          <a:spcPct val="0"/>
        </a:spcBef>
        <a:spcAft>
          <a:spcPct val="0"/>
        </a:spcAft>
        <a:defRPr sz="4400">
          <a:solidFill>
            <a:schemeClr val="tx2"/>
          </a:solidFill>
          <a:latin typeface="Times" pitchFamily="-96" charset="0"/>
        </a:defRPr>
      </a:lvl3pPr>
      <a:lvl4pPr algn="ctr" rtl="0" eaLnBrk="0" fontAlgn="base" hangingPunct="0">
        <a:spcBef>
          <a:spcPct val="0"/>
        </a:spcBef>
        <a:spcAft>
          <a:spcPct val="0"/>
        </a:spcAft>
        <a:defRPr sz="4400">
          <a:solidFill>
            <a:schemeClr val="tx2"/>
          </a:solidFill>
          <a:latin typeface="Times" pitchFamily="-96" charset="0"/>
        </a:defRPr>
      </a:lvl4pPr>
      <a:lvl5pPr algn="ctr" rtl="0" eaLnBrk="0" fontAlgn="base" hangingPunct="0">
        <a:spcBef>
          <a:spcPct val="0"/>
        </a:spcBef>
        <a:spcAft>
          <a:spcPct val="0"/>
        </a:spcAft>
        <a:defRPr sz="4400">
          <a:solidFill>
            <a:schemeClr val="tx2"/>
          </a:solidFill>
          <a:latin typeface="Times" pitchFamily="-96" charset="0"/>
        </a:defRPr>
      </a:lvl5pPr>
      <a:lvl6pPr marL="457200" algn="ctr" rtl="0" fontAlgn="base">
        <a:spcBef>
          <a:spcPct val="0"/>
        </a:spcBef>
        <a:spcAft>
          <a:spcPct val="0"/>
        </a:spcAft>
        <a:defRPr sz="4400">
          <a:solidFill>
            <a:schemeClr val="tx2"/>
          </a:solidFill>
          <a:latin typeface="Times" pitchFamily="-96" charset="0"/>
        </a:defRPr>
      </a:lvl6pPr>
      <a:lvl7pPr marL="914400" algn="ctr" rtl="0" fontAlgn="base">
        <a:spcBef>
          <a:spcPct val="0"/>
        </a:spcBef>
        <a:spcAft>
          <a:spcPct val="0"/>
        </a:spcAft>
        <a:defRPr sz="4400">
          <a:solidFill>
            <a:schemeClr val="tx2"/>
          </a:solidFill>
          <a:latin typeface="Times" pitchFamily="-96" charset="0"/>
        </a:defRPr>
      </a:lvl7pPr>
      <a:lvl8pPr marL="1371600" algn="ctr" rtl="0" fontAlgn="base">
        <a:spcBef>
          <a:spcPct val="0"/>
        </a:spcBef>
        <a:spcAft>
          <a:spcPct val="0"/>
        </a:spcAft>
        <a:defRPr sz="4400">
          <a:solidFill>
            <a:schemeClr val="tx2"/>
          </a:solidFill>
          <a:latin typeface="Times" pitchFamily="-96" charset="0"/>
        </a:defRPr>
      </a:lvl8pPr>
      <a:lvl9pPr marL="1828800" algn="ctr" rtl="0" fontAlgn="base">
        <a:spcBef>
          <a:spcPct val="0"/>
        </a:spcBef>
        <a:spcAft>
          <a:spcPct val="0"/>
        </a:spcAft>
        <a:defRPr sz="4400">
          <a:solidFill>
            <a:schemeClr val="tx2"/>
          </a:solidFill>
          <a:latin typeface="Times" pitchFamily="-96"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image" Target="../media/image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96.xml"/><Relationship Id="rId2" Type="http://schemas.openxmlformats.org/officeDocument/2006/relationships/notesSlide" Target="../notesSlides/notesSlide9.xml"/><Relationship Id="rId3" Type="http://schemas.openxmlformats.org/officeDocument/2006/relationships/image" Target="../media/image6.png"/></Relationships>
</file>

<file path=ppt/slides/_rels/slide21.xml.rels><?xml version="1.0" encoding="UTF-8" standalone="yes"?>
<Relationships xmlns="http://schemas.openxmlformats.org/package/2006/relationships"><Relationship Id="rId11" Type="http://schemas.openxmlformats.org/officeDocument/2006/relationships/image" Target="../media/image16.jpeg"/><Relationship Id="rId12" Type="http://schemas.openxmlformats.org/officeDocument/2006/relationships/image" Target="../media/image17.jpeg"/><Relationship Id="rId1" Type="http://schemas.openxmlformats.org/officeDocument/2006/relationships/slideLayout" Target="../slideLayouts/slideLayout7.xml"/><Relationship Id="rId2" Type="http://schemas.openxmlformats.org/officeDocument/2006/relationships/image" Target="../media/image7.jpeg"/><Relationship Id="rId3" Type="http://schemas.openxmlformats.org/officeDocument/2006/relationships/image" Target="../media/image8.png"/><Relationship Id="rId4" Type="http://schemas.openxmlformats.org/officeDocument/2006/relationships/image" Target="../media/image9.jpeg"/><Relationship Id="rId5" Type="http://schemas.openxmlformats.org/officeDocument/2006/relationships/image" Target="../media/image10.jpeg"/><Relationship Id="rId6" Type="http://schemas.openxmlformats.org/officeDocument/2006/relationships/image" Target="../media/image11.png"/><Relationship Id="rId7" Type="http://schemas.openxmlformats.org/officeDocument/2006/relationships/image" Target="../media/image12.jpeg"/><Relationship Id="rId8" Type="http://schemas.openxmlformats.org/officeDocument/2006/relationships/image" Target="../media/image13.jpeg"/><Relationship Id="rId9" Type="http://schemas.openxmlformats.org/officeDocument/2006/relationships/image" Target="../media/image14.jpeg"/><Relationship Id="rId10" Type="http://schemas.openxmlformats.org/officeDocument/2006/relationships/image" Target="../media/image15.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image" Target="../media/image18.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8.xml"/><Relationship Id="rId2" Type="http://schemas.openxmlformats.org/officeDocument/2006/relationships/image" Target="../media/image19.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7.xml"/><Relationship Id="rId2"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0.xml"/><Relationship Id="rId2" Type="http://schemas.openxmlformats.org/officeDocument/2006/relationships/image" Target="../media/image4.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3.xml"/><Relationship Id="rId3" Type="http://schemas.openxmlformats.org/officeDocument/2006/relationships/chart" Target="../charts/char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ctrTitle"/>
          </p:nvPr>
        </p:nvSpPr>
        <p:spPr>
          <a:xfrm>
            <a:off x="0" y="3581400"/>
            <a:ext cx="9144000" cy="2286000"/>
          </a:xfrm>
        </p:spPr>
        <p:txBody>
          <a:bodyPr/>
          <a:lstStyle/>
          <a:p>
            <a:pPr eaLnBrk="1" hangingPunct="1"/>
            <a:r>
              <a:rPr lang="en-US" sz="1400" b="1" u="sng" dirty="0" smtClean="0">
                <a:solidFill>
                  <a:schemeClr val="bg1"/>
                </a:solidFill>
              </a:rPr>
              <a:t/>
            </a:r>
            <a:br>
              <a:rPr lang="en-US" sz="1400" b="1" u="sng" dirty="0" smtClean="0">
                <a:solidFill>
                  <a:schemeClr val="bg1"/>
                </a:solidFill>
              </a:rPr>
            </a:br>
            <a:r>
              <a:rPr lang="en-US" sz="2800" b="1" dirty="0" smtClean="0">
                <a:solidFill>
                  <a:schemeClr val="accent1"/>
                </a:solidFill>
              </a:rPr>
              <a:t>GROWING MAINES FUTURE</a:t>
            </a:r>
            <a:r>
              <a:rPr lang="en-US" sz="2400" b="1" dirty="0" smtClean="0">
                <a:solidFill>
                  <a:schemeClr val="accent1"/>
                </a:solidFill>
              </a:rPr>
              <a:t> </a:t>
            </a:r>
            <a:br>
              <a:rPr lang="en-US" sz="2400" b="1" dirty="0" smtClean="0">
                <a:solidFill>
                  <a:schemeClr val="accent1"/>
                </a:solidFill>
              </a:rPr>
            </a:br>
            <a:r>
              <a:rPr lang="en-US" sz="2400" b="1" dirty="0" smtClean="0">
                <a:solidFill>
                  <a:schemeClr val="accent1"/>
                </a:solidFill>
              </a:rPr>
              <a:t/>
            </a:r>
            <a:br>
              <a:rPr lang="en-US" sz="2400" b="1" dirty="0" smtClean="0">
                <a:solidFill>
                  <a:schemeClr val="accent1"/>
                </a:solidFill>
              </a:rPr>
            </a:br>
            <a:r>
              <a:rPr lang="en-US" sz="2400" b="1" dirty="0" smtClean="0">
                <a:solidFill>
                  <a:schemeClr val="accent1"/>
                </a:solidFill>
              </a:rPr>
              <a:t> </a:t>
            </a:r>
            <a:r>
              <a:rPr lang="en-US" sz="2200" b="1" dirty="0" smtClean="0">
                <a:solidFill>
                  <a:schemeClr val="tx1"/>
                </a:solidFill>
              </a:rPr>
              <a:t>GOOD JOBS -  RESPONSIBLE STEWARDSHIP -  HEALTHY FOOD</a:t>
            </a:r>
          </a:p>
        </p:txBody>
      </p:sp>
      <p:sp>
        <p:nvSpPr>
          <p:cNvPr id="45059" name="WordArt 3"/>
          <p:cNvSpPr>
            <a:spLocks noChangeArrowheads="1" noChangeShapeType="1" noTextEdit="1"/>
          </p:cNvSpPr>
          <p:nvPr/>
        </p:nvSpPr>
        <p:spPr bwMode="auto">
          <a:xfrm>
            <a:off x="304800" y="1295400"/>
            <a:ext cx="8534400" cy="2257425"/>
          </a:xfrm>
          <a:prstGeom prst="rect">
            <a:avLst/>
          </a:prstGeom>
        </p:spPr>
        <p:txBody>
          <a:bodyPr wrap="none" fromWordArt="1">
            <a:prstTxWarp prst="textWave1">
              <a:avLst>
                <a:gd name="adj1" fmla="val 13005"/>
                <a:gd name="adj2" fmla="val 0"/>
              </a:avLst>
            </a:prstTxWarp>
          </a:bodyPr>
          <a:lstStyle/>
          <a:p>
            <a:pPr algn="ctr" fontAlgn="base">
              <a:spcBef>
                <a:spcPct val="0"/>
              </a:spcBef>
              <a:spcAft>
                <a:spcPct val="0"/>
              </a:spcAft>
            </a:pPr>
            <a:r>
              <a:rPr lang="en-US" sz="3600" kern="10" spc="-360" dirty="0" smtClean="0">
                <a:ln w="12700">
                  <a:solidFill>
                    <a:srgbClr val="000099"/>
                  </a:solidFill>
                  <a:round/>
                  <a:headEnd/>
                  <a:tailEnd/>
                </a:ln>
                <a:solidFill>
                  <a:srgbClr val="33CCFF"/>
                </a:solidFill>
                <a:effectLst>
                  <a:outerShdw dist="125724" dir="18900000" algn="ctr" rotWithShape="0">
                    <a:srgbClr val="000099"/>
                  </a:outerShdw>
                </a:effectLst>
                <a:latin typeface="Impact"/>
              </a:rPr>
              <a:t>MAINE AQUACULTURE</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71600" y="4038600"/>
            <a:ext cx="466790" cy="914528"/>
          </a:xfrm>
          <a:prstGeom prst="rect">
            <a:avLst/>
          </a:prstGeom>
        </p:spPr>
      </p:pic>
    </p:spTree>
    <p:extLst>
      <p:ext uri="{BB962C8B-B14F-4D97-AF65-F5344CB8AC3E}">
        <p14:creationId xmlns:p14="http://schemas.microsoft.com/office/powerpoint/2010/main" val="2792473438"/>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685800" y="0"/>
            <a:ext cx="7772400" cy="1143000"/>
          </a:xfrm>
        </p:spPr>
        <p:txBody>
          <a:bodyPr/>
          <a:lstStyle/>
          <a:p>
            <a:pPr eaLnBrk="1" hangingPunct="1"/>
            <a:r>
              <a:rPr lang="en-US" sz="3200" b="1" dirty="0" smtClean="0"/>
              <a:t>MAINE AQUACULTURE HISTORY</a:t>
            </a:r>
          </a:p>
        </p:txBody>
      </p:sp>
      <p:sp>
        <p:nvSpPr>
          <p:cNvPr id="163843" name="Rectangle 3"/>
          <p:cNvSpPr>
            <a:spLocks noGrp="1" noChangeArrowheads="1"/>
          </p:cNvSpPr>
          <p:nvPr>
            <p:ph type="body" idx="1"/>
          </p:nvPr>
        </p:nvSpPr>
        <p:spPr>
          <a:xfrm>
            <a:off x="0" y="1143000"/>
            <a:ext cx="9144000" cy="5715000"/>
          </a:xfrm>
        </p:spPr>
        <p:txBody>
          <a:bodyPr/>
          <a:lstStyle/>
          <a:p>
            <a:pPr eaLnBrk="1" hangingPunct="1">
              <a:lnSpc>
                <a:spcPct val="90000"/>
              </a:lnSpc>
              <a:defRPr/>
            </a:pPr>
            <a:r>
              <a:rPr lang="en-US" sz="1800" b="1" dirty="0" smtClean="0">
                <a:solidFill>
                  <a:schemeClr val="tx2"/>
                </a:solidFill>
              </a:rPr>
              <a:t>MID 1800’S GOVERNMENT  HATCHERIES TO RESTORE SALMON AND COD</a:t>
            </a:r>
          </a:p>
          <a:p>
            <a:pPr eaLnBrk="1" hangingPunct="1">
              <a:lnSpc>
                <a:spcPct val="90000"/>
              </a:lnSpc>
              <a:defRPr/>
            </a:pPr>
            <a:endParaRPr lang="en-US" sz="1400" b="1" dirty="0" smtClean="0">
              <a:solidFill>
                <a:schemeClr val="tx2"/>
              </a:solidFill>
            </a:endParaRPr>
          </a:p>
          <a:p>
            <a:pPr eaLnBrk="1" hangingPunct="1">
              <a:lnSpc>
                <a:spcPct val="90000"/>
              </a:lnSpc>
              <a:defRPr/>
            </a:pPr>
            <a:r>
              <a:rPr lang="en-US" sz="1800" b="1" dirty="0" smtClean="0">
                <a:solidFill>
                  <a:schemeClr val="tx2"/>
                </a:solidFill>
              </a:rPr>
              <a:t>EARLY 1900’S EMERGENCE OF LARGE SCALE LOBSTER POUNDS</a:t>
            </a:r>
          </a:p>
          <a:p>
            <a:pPr eaLnBrk="1" hangingPunct="1">
              <a:lnSpc>
                <a:spcPct val="90000"/>
              </a:lnSpc>
              <a:defRPr/>
            </a:pPr>
            <a:endParaRPr lang="en-US" sz="1400" b="1" dirty="0" smtClean="0">
              <a:solidFill>
                <a:schemeClr val="tx2"/>
              </a:solidFill>
            </a:endParaRPr>
          </a:p>
          <a:p>
            <a:pPr eaLnBrk="1" hangingPunct="1">
              <a:lnSpc>
                <a:spcPct val="90000"/>
              </a:lnSpc>
              <a:defRPr/>
            </a:pPr>
            <a:r>
              <a:rPr lang="en-US" sz="1800" b="1" dirty="0" smtClean="0">
                <a:solidFill>
                  <a:schemeClr val="tx2"/>
                </a:solidFill>
              </a:rPr>
              <a:t>EARLY 1970’S ATTEMPTS TO FARM TROUT, MUSSELS AND OYSTERS</a:t>
            </a:r>
          </a:p>
          <a:p>
            <a:pPr eaLnBrk="1" hangingPunct="1">
              <a:lnSpc>
                <a:spcPct val="90000"/>
              </a:lnSpc>
              <a:defRPr/>
            </a:pPr>
            <a:endParaRPr lang="en-US" sz="1400" b="1" dirty="0" smtClean="0">
              <a:solidFill>
                <a:schemeClr val="tx2"/>
              </a:solidFill>
            </a:endParaRPr>
          </a:p>
          <a:p>
            <a:pPr eaLnBrk="1" hangingPunct="1">
              <a:lnSpc>
                <a:spcPct val="90000"/>
              </a:lnSpc>
              <a:defRPr/>
            </a:pPr>
            <a:r>
              <a:rPr lang="en-US" sz="1800" b="1" dirty="0" smtClean="0">
                <a:solidFill>
                  <a:schemeClr val="tx2"/>
                </a:solidFill>
              </a:rPr>
              <a:t>1973 MAINE LEASING STATUTE PASSED</a:t>
            </a:r>
          </a:p>
          <a:p>
            <a:pPr eaLnBrk="1" hangingPunct="1">
              <a:lnSpc>
                <a:spcPct val="90000"/>
              </a:lnSpc>
              <a:defRPr/>
            </a:pPr>
            <a:endParaRPr lang="en-US" sz="1400" b="1" dirty="0" smtClean="0">
              <a:solidFill>
                <a:schemeClr val="tx2"/>
              </a:solidFill>
            </a:endParaRPr>
          </a:p>
          <a:p>
            <a:pPr eaLnBrk="1" hangingPunct="1">
              <a:lnSpc>
                <a:spcPct val="90000"/>
              </a:lnSpc>
              <a:defRPr/>
            </a:pPr>
            <a:r>
              <a:rPr lang="en-US" sz="1800" b="1" dirty="0" smtClean="0">
                <a:solidFill>
                  <a:schemeClr val="tx2"/>
                </a:solidFill>
              </a:rPr>
              <a:t>1975 FIRST LEASE GRANTED TO DR. ED MEYERS</a:t>
            </a:r>
          </a:p>
          <a:p>
            <a:pPr eaLnBrk="1" hangingPunct="1">
              <a:lnSpc>
                <a:spcPct val="90000"/>
              </a:lnSpc>
              <a:defRPr/>
            </a:pPr>
            <a:endParaRPr lang="en-US" sz="1400" b="1" dirty="0" smtClean="0">
              <a:solidFill>
                <a:schemeClr val="tx2"/>
              </a:solidFill>
            </a:endParaRPr>
          </a:p>
          <a:p>
            <a:pPr eaLnBrk="1" hangingPunct="1">
              <a:lnSpc>
                <a:spcPct val="90000"/>
              </a:lnSpc>
              <a:defRPr/>
            </a:pPr>
            <a:r>
              <a:rPr lang="en-US" sz="1800" b="1" dirty="0" smtClean="0">
                <a:solidFill>
                  <a:schemeClr val="tx2"/>
                </a:solidFill>
              </a:rPr>
              <a:t>1980,90,91,97,98,00,02,03,05 08,10,11 SIGNIFICANT STUDIES/ MANAGEMENT PLANS</a:t>
            </a:r>
          </a:p>
          <a:p>
            <a:pPr eaLnBrk="1" hangingPunct="1">
              <a:lnSpc>
                <a:spcPct val="90000"/>
              </a:lnSpc>
              <a:defRPr/>
            </a:pPr>
            <a:endParaRPr lang="en-US" sz="1400" b="1" dirty="0" smtClean="0">
              <a:solidFill>
                <a:schemeClr val="tx2"/>
              </a:solidFill>
            </a:endParaRPr>
          </a:p>
          <a:p>
            <a:pPr eaLnBrk="1" hangingPunct="1">
              <a:lnSpc>
                <a:spcPct val="90000"/>
              </a:lnSpc>
              <a:defRPr/>
            </a:pPr>
            <a:r>
              <a:rPr lang="en-US" sz="1800" b="1" dirty="0" smtClean="0">
                <a:solidFill>
                  <a:schemeClr val="tx2"/>
                </a:solidFill>
              </a:rPr>
              <a:t>1987,89,91,94,2001,02,03,04,05,07,08,09,01,02,04,05,06,08,09,11,12,13 SIGNIFICANT REGULATORY CHANGES</a:t>
            </a:r>
          </a:p>
          <a:p>
            <a:pPr eaLnBrk="1" hangingPunct="1">
              <a:lnSpc>
                <a:spcPct val="90000"/>
              </a:lnSpc>
              <a:defRPr/>
            </a:pPr>
            <a:endParaRPr lang="en-US" sz="1400" b="1" dirty="0" smtClean="0">
              <a:solidFill>
                <a:schemeClr val="tx2"/>
              </a:solidFill>
            </a:endParaRPr>
          </a:p>
          <a:p>
            <a:pPr eaLnBrk="1" hangingPunct="1">
              <a:lnSpc>
                <a:spcPct val="90000"/>
              </a:lnSpc>
              <a:defRPr/>
            </a:pPr>
            <a:r>
              <a:rPr lang="en-US" sz="1800" b="1" dirty="0" smtClean="0">
                <a:solidFill>
                  <a:schemeClr val="tx2"/>
                </a:solidFill>
              </a:rPr>
              <a:t>1996 – 2001 MAINE #1 MARINE AQUACULTURE PRODUCING STATE ($)</a:t>
            </a:r>
          </a:p>
          <a:p>
            <a:pPr eaLnBrk="1" hangingPunct="1">
              <a:lnSpc>
                <a:spcPct val="90000"/>
              </a:lnSpc>
              <a:defRPr/>
            </a:pPr>
            <a:endParaRPr lang="en-US" sz="1400" b="1" dirty="0" smtClean="0">
              <a:solidFill>
                <a:schemeClr val="tx2"/>
              </a:solidFill>
            </a:endParaRPr>
          </a:p>
          <a:p>
            <a:pPr eaLnBrk="1" hangingPunct="1">
              <a:lnSpc>
                <a:spcPct val="90000"/>
              </a:lnSpc>
              <a:defRPr/>
            </a:pPr>
            <a:r>
              <a:rPr lang="en-US" sz="1800" b="1" dirty="0" smtClean="0">
                <a:solidFill>
                  <a:schemeClr val="tx2"/>
                </a:solidFill>
              </a:rPr>
              <a:t>2002 MAINE LOOSES # 1 POSITION</a:t>
            </a:r>
          </a:p>
          <a:p>
            <a:pPr marL="0" indent="0" eaLnBrk="1" hangingPunct="1">
              <a:lnSpc>
                <a:spcPct val="90000"/>
              </a:lnSpc>
              <a:buFontTx/>
              <a:buNone/>
              <a:defRPr/>
            </a:pPr>
            <a:endParaRPr lang="en-US" sz="1400" b="1" dirty="0" smtClean="0">
              <a:solidFill>
                <a:schemeClr val="tx2"/>
              </a:solidFill>
            </a:endParaRPr>
          </a:p>
          <a:p>
            <a:pPr eaLnBrk="1" hangingPunct="1">
              <a:lnSpc>
                <a:spcPct val="90000"/>
              </a:lnSpc>
              <a:defRPr/>
            </a:pPr>
            <a:r>
              <a:rPr lang="en-US" sz="1800" b="1" dirty="0" smtClean="0">
                <a:solidFill>
                  <a:schemeClr val="tx2"/>
                </a:solidFill>
              </a:rPr>
              <a:t>2011 MAINE REGAINS #1 POSITION</a:t>
            </a:r>
          </a:p>
        </p:txBody>
      </p:sp>
    </p:spTree>
    <p:extLst>
      <p:ext uri="{BB962C8B-B14F-4D97-AF65-F5344CB8AC3E}">
        <p14:creationId xmlns:p14="http://schemas.microsoft.com/office/powerpoint/2010/main" val="554176895"/>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685800" y="0"/>
            <a:ext cx="7772400" cy="1447800"/>
          </a:xfrm>
        </p:spPr>
        <p:txBody>
          <a:bodyPr/>
          <a:lstStyle/>
          <a:p>
            <a:pPr eaLnBrk="1" hangingPunct="1"/>
            <a:r>
              <a:rPr lang="en-US" b="1" dirty="0" smtClean="0"/>
              <a:t>MAINE AQUACULTURE</a:t>
            </a:r>
            <a:r>
              <a:rPr lang="en-US" sz="2400" b="1" dirty="0" smtClean="0"/>
              <a:t> ECONOMIC IMPACT</a:t>
            </a:r>
            <a:br>
              <a:rPr lang="en-US" sz="2400" b="1" dirty="0" smtClean="0"/>
            </a:br>
            <a:r>
              <a:rPr lang="en-US" sz="1200" b="1" dirty="0" smtClean="0"/>
              <a:t>(ANNUAL AVERAGE BASED ON 1998-2003)</a:t>
            </a:r>
          </a:p>
        </p:txBody>
      </p:sp>
      <p:sp>
        <p:nvSpPr>
          <p:cNvPr id="39939" name="Rectangle 3"/>
          <p:cNvSpPr>
            <a:spLocks noGrp="1" noChangeArrowheads="1"/>
          </p:cNvSpPr>
          <p:nvPr>
            <p:ph type="body" idx="1"/>
          </p:nvPr>
        </p:nvSpPr>
        <p:spPr>
          <a:xfrm>
            <a:off x="609600" y="1524000"/>
            <a:ext cx="7772400" cy="4953000"/>
          </a:xfrm>
        </p:spPr>
        <p:txBody>
          <a:bodyPr/>
          <a:lstStyle/>
          <a:p>
            <a:pPr lvl="1" eaLnBrk="1" hangingPunct="1">
              <a:buFontTx/>
              <a:buNone/>
            </a:pPr>
            <a:r>
              <a:rPr lang="en-US" sz="2000" b="1" u="sng" dirty="0" smtClean="0">
                <a:solidFill>
                  <a:schemeClr val="tx2"/>
                </a:solidFill>
              </a:rPr>
              <a:t>DIRECT</a:t>
            </a:r>
            <a:r>
              <a:rPr lang="en-US" sz="2400" b="1" dirty="0" smtClean="0">
                <a:solidFill>
                  <a:schemeClr val="tx2"/>
                </a:solidFill>
              </a:rPr>
              <a:t> 					</a:t>
            </a:r>
            <a:r>
              <a:rPr lang="en-US" sz="1800" b="1" dirty="0" smtClean="0">
                <a:solidFill>
                  <a:schemeClr val="tx2"/>
                </a:solidFill>
              </a:rPr>
              <a:t>$83 (MILLION)</a:t>
            </a:r>
          </a:p>
          <a:p>
            <a:pPr lvl="1" eaLnBrk="1" hangingPunct="1">
              <a:buFontTx/>
              <a:buNone/>
            </a:pPr>
            <a:endParaRPr lang="en-US" sz="800" b="1" dirty="0" smtClean="0">
              <a:solidFill>
                <a:schemeClr val="tx2"/>
              </a:solidFill>
            </a:endParaRPr>
          </a:p>
          <a:p>
            <a:pPr lvl="1" eaLnBrk="1" hangingPunct="1">
              <a:buFontTx/>
              <a:buNone/>
            </a:pPr>
            <a:r>
              <a:rPr lang="en-US" sz="1800" b="1" dirty="0" smtClean="0">
                <a:solidFill>
                  <a:schemeClr val="tx2"/>
                </a:solidFill>
              </a:rPr>
              <a:t>GOODS AND SERVICES PURCHASED	$50</a:t>
            </a:r>
          </a:p>
          <a:p>
            <a:pPr lvl="1" eaLnBrk="1" hangingPunct="1">
              <a:buFontTx/>
              <a:buNone/>
            </a:pPr>
            <a:endParaRPr lang="en-US" sz="800" b="1" dirty="0" smtClean="0">
              <a:solidFill>
                <a:schemeClr val="tx2"/>
              </a:solidFill>
            </a:endParaRPr>
          </a:p>
          <a:p>
            <a:pPr lvl="1" eaLnBrk="1" hangingPunct="1">
              <a:buFontTx/>
              <a:buNone/>
            </a:pPr>
            <a:r>
              <a:rPr lang="en-US" sz="1800" b="1" dirty="0" smtClean="0">
                <a:solidFill>
                  <a:schemeClr val="tx2"/>
                </a:solidFill>
              </a:rPr>
              <a:t>STATE AND LOCAL TAXES			$10</a:t>
            </a:r>
          </a:p>
          <a:p>
            <a:pPr lvl="1" eaLnBrk="1" hangingPunct="1">
              <a:buFontTx/>
              <a:buNone/>
            </a:pPr>
            <a:endParaRPr lang="en-US" sz="800" b="1" dirty="0" smtClean="0">
              <a:solidFill>
                <a:schemeClr val="tx2"/>
              </a:solidFill>
            </a:endParaRPr>
          </a:p>
          <a:p>
            <a:pPr lvl="1" eaLnBrk="1" hangingPunct="1">
              <a:buFontTx/>
              <a:buNone/>
            </a:pPr>
            <a:r>
              <a:rPr lang="en-US" sz="1800" b="1" dirty="0" smtClean="0">
                <a:solidFill>
                  <a:schemeClr val="tx2"/>
                </a:solidFill>
              </a:rPr>
              <a:t>WAGES AND BENEFITS			$23</a:t>
            </a:r>
          </a:p>
          <a:p>
            <a:pPr lvl="1" eaLnBrk="1" hangingPunct="1">
              <a:buFontTx/>
              <a:buNone/>
            </a:pPr>
            <a:endParaRPr lang="en-US" sz="1200" b="1" dirty="0" smtClean="0">
              <a:solidFill>
                <a:schemeClr val="tx2"/>
              </a:solidFill>
            </a:endParaRPr>
          </a:p>
          <a:p>
            <a:pPr lvl="1" eaLnBrk="1" hangingPunct="1">
              <a:buFontTx/>
              <a:buNone/>
            </a:pPr>
            <a:r>
              <a:rPr lang="en-US" sz="2000" b="1" u="sng" dirty="0" smtClean="0">
                <a:solidFill>
                  <a:schemeClr val="tx2"/>
                </a:solidFill>
              </a:rPr>
              <a:t>INDIRECT</a:t>
            </a:r>
          </a:p>
          <a:p>
            <a:pPr lvl="1" eaLnBrk="1" hangingPunct="1">
              <a:buFontTx/>
              <a:buNone/>
            </a:pPr>
            <a:r>
              <a:rPr lang="en-US" sz="1800" b="1" dirty="0" smtClean="0">
                <a:solidFill>
                  <a:schemeClr val="tx2"/>
                </a:solidFill>
              </a:rPr>
              <a:t>GOODS AND SERVICES			$30.5</a:t>
            </a:r>
          </a:p>
          <a:p>
            <a:pPr lvl="1" eaLnBrk="1" hangingPunct="1">
              <a:buFontTx/>
              <a:buNone/>
            </a:pPr>
            <a:endParaRPr lang="en-US" sz="800" b="1" dirty="0" smtClean="0">
              <a:solidFill>
                <a:schemeClr val="tx2"/>
              </a:solidFill>
            </a:endParaRPr>
          </a:p>
          <a:p>
            <a:pPr lvl="1" eaLnBrk="1" hangingPunct="1">
              <a:buFontTx/>
              <a:buNone/>
            </a:pPr>
            <a:r>
              <a:rPr lang="en-US" sz="1800" b="1" dirty="0" smtClean="0">
                <a:solidFill>
                  <a:schemeClr val="tx2"/>
                </a:solidFill>
              </a:rPr>
              <a:t>WAGES AND BENEFITS			$33</a:t>
            </a:r>
          </a:p>
          <a:p>
            <a:pPr lvl="1" eaLnBrk="1" hangingPunct="1">
              <a:buFontTx/>
              <a:buNone/>
            </a:pPr>
            <a:endParaRPr lang="en-US" sz="1000" b="1" dirty="0" smtClean="0">
              <a:solidFill>
                <a:schemeClr val="tx2"/>
              </a:solidFill>
            </a:endParaRPr>
          </a:p>
          <a:p>
            <a:pPr lvl="1" eaLnBrk="1" hangingPunct="1">
              <a:buFontTx/>
              <a:buNone/>
            </a:pPr>
            <a:r>
              <a:rPr lang="en-US" sz="2000" b="1" u="sng" dirty="0" smtClean="0">
                <a:solidFill>
                  <a:schemeClr val="tx2"/>
                </a:solidFill>
              </a:rPr>
              <a:t>INDUCED</a:t>
            </a:r>
          </a:p>
          <a:p>
            <a:pPr lvl="1" eaLnBrk="1" hangingPunct="1">
              <a:buFontTx/>
              <a:buNone/>
            </a:pPr>
            <a:r>
              <a:rPr lang="en-US" sz="1800" b="1" dirty="0" smtClean="0">
                <a:solidFill>
                  <a:schemeClr val="tx2"/>
                </a:solidFill>
              </a:rPr>
              <a:t>CONSUMER SPENDING			$18</a:t>
            </a:r>
          </a:p>
          <a:p>
            <a:pPr lvl="1" eaLnBrk="1" hangingPunct="1">
              <a:buFontTx/>
              <a:buNone/>
            </a:pPr>
            <a:r>
              <a:rPr lang="en-US" sz="2400" b="1" dirty="0" smtClean="0">
                <a:solidFill>
                  <a:schemeClr val="tx2"/>
                </a:solidFill>
              </a:rPr>
              <a:t>TOTAL 					$164</a:t>
            </a:r>
          </a:p>
        </p:txBody>
      </p:sp>
    </p:spTree>
    <p:extLst>
      <p:ext uri="{BB962C8B-B14F-4D97-AF65-F5344CB8AC3E}">
        <p14:creationId xmlns:p14="http://schemas.microsoft.com/office/powerpoint/2010/main" val="697841498"/>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Rectangle 2"/>
          <p:cNvSpPr>
            <a:spLocks noGrp="1" noChangeArrowheads="1"/>
          </p:cNvSpPr>
          <p:nvPr>
            <p:ph type="body" idx="1"/>
          </p:nvPr>
        </p:nvSpPr>
        <p:spPr>
          <a:xfrm>
            <a:off x="0" y="1371600"/>
            <a:ext cx="9137073" cy="4572000"/>
          </a:xfrm>
        </p:spPr>
        <p:txBody>
          <a:bodyPr/>
          <a:lstStyle/>
          <a:p>
            <a:pPr eaLnBrk="1" hangingPunct="1">
              <a:defRPr/>
            </a:pPr>
            <a:r>
              <a:rPr lang="en-US" sz="2400" b="1" dirty="0" smtClean="0">
                <a:solidFill>
                  <a:schemeClr val="tx2"/>
                </a:solidFill>
              </a:rPr>
              <a:t>HIGH WATER QUALITY </a:t>
            </a:r>
          </a:p>
          <a:p>
            <a:pPr eaLnBrk="1" hangingPunct="1">
              <a:defRPr/>
            </a:pPr>
            <a:endParaRPr lang="en-US" sz="1050" b="1" dirty="0" smtClean="0">
              <a:solidFill>
                <a:schemeClr val="tx2"/>
              </a:solidFill>
            </a:endParaRPr>
          </a:p>
          <a:p>
            <a:pPr eaLnBrk="1" hangingPunct="1">
              <a:defRPr/>
            </a:pPr>
            <a:r>
              <a:rPr lang="en-US" sz="2400" b="1" dirty="0" smtClean="0">
                <a:solidFill>
                  <a:schemeClr val="tx2"/>
                </a:solidFill>
              </a:rPr>
              <a:t>SPACE</a:t>
            </a:r>
          </a:p>
          <a:p>
            <a:pPr eaLnBrk="1" hangingPunct="1">
              <a:defRPr/>
            </a:pPr>
            <a:endParaRPr lang="en-US" sz="1050" b="1" dirty="0" smtClean="0">
              <a:solidFill>
                <a:schemeClr val="tx2"/>
              </a:solidFill>
            </a:endParaRPr>
          </a:p>
          <a:p>
            <a:pPr eaLnBrk="1" hangingPunct="1">
              <a:defRPr/>
            </a:pPr>
            <a:r>
              <a:rPr lang="en-US" sz="2400" b="1" dirty="0" smtClean="0">
                <a:solidFill>
                  <a:schemeClr val="tx2"/>
                </a:solidFill>
              </a:rPr>
              <a:t>WORK ETHIC</a:t>
            </a:r>
          </a:p>
          <a:p>
            <a:pPr eaLnBrk="1" hangingPunct="1">
              <a:defRPr/>
            </a:pPr>
            <a:endParaRPr lang="en-US" sz="1050" b="1" dirty="0" smtClean="0">
              <a:solidFill>
                <a:schemeClr val="tx2"/>
              </a:solidFill>
            </a:endParaRPr>
          </a:p>
          <a:p>
            <a:pPr eaLnBrk="1" hangingPunct="1">
              <a:defRPr/>
            </a:pPr>
            <a:r>
              <a:rPr lang="en-US" sz="2400" b="1" dirty="0" smtClean="0">
                <a:solidFill>
                  <a:schemeClr val="tx2"/>
                </a:solidFill>
              </a:rPr>
              <a:t>EXISTING WORKING WATERFRONT  INFRASTRUCTURE</a:t>
            </a:r>
          </a:p>
          <a:p>
            <a:pPr eaLnBrk="1" hangingPunct="1">
              <a:defRPr/>
            </a:pPr>
            <a:endParaRPr lang="en-US" sz="1050" b="1" dirty="0" smtClean="0">
              <a:solidFill>
                <a:schemeClr val="tx2"/>
              </a:solidFill>
            </a:endParaRPr>
          </a:p>
          <a:p>
            <a:pPr eaLnBrk="1" hangingPunct="1">
              <a:defRPr/>
            </a:pPr>
            <a:r>
              <a:rPr lang="en-US" sz="2400" b="1" dirty="0" smtClean="0">
                <a:solidFill>
                  <a:schemeClr val="tx2"/>
                </a:solidFill>
              </a:rPr>
              <a:t>PROXIMITY TO MARKET</a:t>
            </a:r>
          </a:p>
          <a:p>
            <a:pPr eaLnBrk="1" hangingPunct="1">
              <a:defRPr/>
            </a:pPr>
            <a:endParaRPr lang="en-US" sz="1050" b="1" dirty="0" smtClean="0">
              <a:solidFill>
                <a:schemeClr val="tx2"/>
              </a:solidFill>
            </a:endParaRPr>
          </a:p>
          <a:p>
            <a:pPr eaLnBrk="1" hangingPunct="1">
              <a:defRPr/>
            </a:pPr>
            <a:r>
              <a:rPr lang="en-US" sz="2400" b="1" dirty="0" smtClean="0">
                <a:solidFill>
                  <a:schemeClr val="tx2"/>
                </a:solidFill>
              </a:rPr>
              <a:t>MAINE BRAND</a:t>
            </a:r>
          </a:p>
          <a:p>
            <a:pPr eaLnBrk="1" hangingPunct="1">
              <a:defRPr/>
            </a:pPr>
            <a:endParaRPr lang="en-US" sz="1050" b="1" dirty="0" smtClean="0">
              <a:solidFill>
                <a:schemeClr val="tx2"/>
              </a:solidFill>
            </a:endParaRPr>
          </a:p>
          <a:p>
            <a:pPr eaLnBrk="1" hangingPunct="1">
              <a:defRPr/>
            </a:pPr>
            <a:r>
              <a:rPr lang="en-US" sz="2400" b="1" dirty="0" smtClean="0">
                <a:solidFill>
                  <a:schemeClr val="tx2"/>
                </a:solidFill>
              </a:rPr>
              <a:t>RESEARCH AND EXTENSION RESOURCES</a:t>
            </a:r>
          </a:p>
          <a:p>
            <a:pPr eaLnBrk="1" hangingPunct="1">
              <a:defRPr/>
            </a:pPr>
            <a:endParaRPr lang="en-US" sz="1050" b="1" dirty="0" smtClean="0">
              <a:solidFill>
                <a:schemeClr val="tx2"/>
              </a:solidFill>
            </a:endParaRPr>
          </a:p>
          <a:p>
            <a:pPr eaLnBrk="1" hangingPunct="1">
              <a:defRPr/>
            </a:pPr>
            <a:r>
              <a:rPr lang="en-US" sz="2400" b="1" dirty="0" smtClean="0">
                <a:solidFill>
                  <a:schemeClr val="tx2"/>
                </a:solidFill>
              </a:rPr>
              <a:t>ECONOMIC INCENTIVE PROGRAMS</a:t>
            </a:r>
          </a:p>
          <a:p>
            <a:pPr marL="0" indent="0" eaLnBrk="1" hangingPunct="1">
              <a:buFontTx/>
              <a:buNone/>
              <a:defRPr/>
            </a:pPr>
            <a:endParaRPr lang="en-US" sz="1000" b="1" dirty="0" smtClean="0">
              <a:solidFill>
                <a:schemeClr val="tx2"/>
              </a:solidFill>
            </a:endParaRPr>
          </a:p>
        </p:txBody>
      </p:sp>
      <p:sp>
        <p:nvSpPr>
          <p:cNvPr id="36867" name="Rectangle 3"/>
          <p:cNvSpPr>
            <a:spLocks noGrp="1" noChangeArrowheads="1"/>
          </p:cNvSpPr>
          <p:nvPr>
            <p:ph type="title"/>
          </p:nvPr>
        </p:nvSpPr>
        <p:spPr>
          <a:xfrm>
            <a:off x="685800" y="304800"/>
            <a:ext cx="7772400" cy="1143000"/>
          </a:xfrm>
        </p:spPr>
        <p:txBody>
          <a:bodyPr/>
          <a:lstStyle/>
          <a:p>
            <a:pPr eaLnBrk="1" hangingPunct="1"/>
            <a:r>
              <a:rPr lang="en-US" sz="5400" b="1" dirty="0" smtClean="0"/>
              <a:t> STRENGTHS</a:t>
            </a:r>
          </a:p>
        </p:txBody>
      </p:sp>
    </p:spTree>
    <p:extLst>
      <p:ext uri="{BB962C8B-B14F-4D97-AF65-F5344CB8AC3E}">
        <p14:creationId xmlns:p14="http://schemas.microsoft.com/office/powerpoint/2010/main" val="1004517927"/>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609600" y="0"/>
            <a:ext cx="7772400" cy="1066800"/>
          </a:xfrm>
        </p:spPr>
        <p:txBody>
          <a:bodyPr/>
          <a:lstStyle/>
          <a:p>
            <a:pPr eaLnBrk="1" hangingPunct="1"/>
            <a:r>
              <a:rPr lang="en-US" altLang="en-US" sz="5400" b="1" dirty="0" smtClean="0"/>
              <a:t>IMPEDIMENTS</a:t>
            </a:r>
          </a:p>
        </p:txBody>
      </p:sp>
      <p:sp>
        <p:nvSpPr>
          <p:cNvPr id="17411" name="Rectangle 3"/>
          <p:cNvSpPr>
            <a:spLocks noGrp="1" noChangeArrowheads="1"/>
          </p:cNvSpPr>
          <p:nvPr>
            <p:ph type="body" idx="1"/>
          </p:nvPr>
        </p:nvSpPr>
        <p:spPr>
          <a:xfrm>
            <a:off x="0" y="1219200"/>
            <a:ext cx="9144000" cy="5410200"/>
          </a:xfrm>
        </p:spPr>
        <p:txBody>
          <a:bodyPr/>
          <a:lstStyle/>
          <a:p>
            <a:pPr eaLnBrk="1" hangingPunct="1">
              <a:defRPr/>
            </a:pPr>
            <a:r>
              <a:rPr lang="en-US" sz="2400" b="1" dirty="0" smtClean="0">
                <a:solidFill>
                  <a:srgbClr val="FFFF00"/>
                </a:solidFill>
              </a:rPr>
              <a:t>CRISIS IN INTELLECTUAL CAPITAL</a:t>
            </a:r>
          </a:p>
          <a:p>
            <a:pPr eaLnBrk="1" hangingPunct="1">
              <a:defRPr/>
            </a:pPr>
            <a:endParaRPr lang="en-US" sz="600" b="1" dirty="0" smtClean="0">
              <a:solidFill>
                <a:srgbClr val="FFFF00"/>
              </a:solidFill>
            </a:endParaRPr>
          </a:p>
          <a:p>
            <a:pPr eaLnBrk="1" hangingPunct="1">
              <a:defRPr/>
            </a:pPr>
            <a:r>
              <a:rPr lang="en-US" sz="2400" b="1" dirty="0" smtClean="0">
                <a:solidFill>
                  <a:srgbClr val="FFFF00"/>
                </a:solidFill>
              </a:rPr>
              <a:t>INVESTOR CONFIDENCE</a:t>
            </a:r>
          </a:p>
          <a:p>
            <a:pPr eaLnBrk="1" hangingPunct="1">
              <a:defRPr/>
            </a:pPr>
            <a:endParaRPr lang="en-US" sz="600" b="1" dirty="0" smtClean="0">
              <a:solidFill>
                <a:srgbClr val="FFFF00"/>
              </a:solidFill>
            </a:endParaRPr>
          </a:p>
          <a:p>
            <a:pPr eaLnBrk="1" hangingPunct="1">
              <a:defRPr/>
            </a:pPr>
            <a:r>
              <a:rPr lang="en-US" sz="2400" b="1" dirty="0" smtClean="0">
                <a:solidFill>
                  <a:srgbClr val="FFFF00"/>
                </a:solidFill>
              </a:rPr>
              <a:t>LACK OF BENCHMARKS</a:t>
            </a:r>
          </a:p>
          <a:p>
            <a:pPr eaLnBrk="1" hangingPunct="1">
              <a:defRPr/>
            </a:pPr>
            <a:endParaRPr lang="en-US" sz="600" b="1" dirty="0" smtClean="0">
              <a:solidFill>
                <a:srgbClr val="FFFF00"/>
              </a:solidFill>
            </a:endParaRPr>
          </a:p>
          <a:p>
            <a:pPr eaLnBrk="1" hangingPunct="1">
              <a:defRPr/>
            </a:pPr>
            <a:r>
              <a:rPr lang="en-US" sz="2400" b="1" dirty="0" smtClean="0">
                <a:solidFill>
                  <a:srgbClr val="FFFF00"/>
                </a:solidFill>
              </a:rPr>
              <a:t>LACK OF RISK MANAGEMENT TOOLS</a:t>
            </a:r>
          </a:p>
          <a:p>
            <a:pPr eaLnBrk="1" hangingPunct="1">
              <a:defRPr/>
            </a:pPr>
            <a:endParaRPr lang="en-US" sz="600" b="1" dirty="0" smtClean="0">
              <a:solidFill>
                <a:srgbClr val="FFFF00"/>
              </a:solidFill>
            </a:endParaRPr>
          </a:p>
          <a:p>
            <a:pPr eaLnBrk="1" hangingPunct="1">
              <a:defRPr/>
            </a:pPr>
            <a:r>
              <a:rPr lang="en-US" sz="2400" b="1" dirty="0" smtClean="0">
                <a:solidFill>
                  <a:srgbClr val="FFFF00"/>
                </a:solidFill>
              </a:rPr>
              <a:t>DIFFICULTY ACCESSING CAPITAL</a:t>
            </a:r>
          </a:p>
          <a:p>
            <a:pPr eaLnBrk="1" hangingPunct="1">
              <a:defRPr/>
            </a:pPr>
            <a:endParaRPr lang="en-US" sz="600" b="1" dirty="0" smtClean="0">
              <a:solidFill>
                <a:srgbClr val="FFFF00"/>
              </a:solidFill>
            </a:endParaRPr>
          </a:p>
          <a:p>
            <a:pPr eaLnBrk="1" hangingPunct="1">
              <a:defRPr/>
            </a:pPr>
            <a:r>
              <a:rPr lang="en-US" sz="2400" b="1" dirty="0" smtClean="0">
                <a:solidFill>
                  <a:srgbClr val="FFFF00"/>
                </a:solidFill>
              </a:rPr>
              <a:t>SPECIES CHOICE UNCERTAIN</a:t>
            </a:r>
          </a:p>
          <a:p>
            <a:pPr lvl="1" eaLnBrk="1" hangingPunct="1">
              <a:defRPr/>
            </a:pPr>
            <a:r>
              <a:rPr lang="en-US" sz="2000" b="1" dirty="0" smtClean="0">
                <a:solidFill>
                  <a:srgbClr val="FFFF00"/>
                </a:solidFill>
              </a:rPr>
              <a:t>DIVERSITY OF GROWING ENVIRONMENTS</a:t>
            </a:r>
          </a:p>
          <a:p>
            <a:pPr lvl="1" eaLnBrk="1" hangingPunct="1">
              <a:defRPr/>
            </a:pPr>
            <a:r>
              <a:rPr lang="en-US" sz="2000" b="1" dirty="0" smtClean="0">
                <a:solidFill>
                  <a:srgbClr val="FFFF00"/>
                </a:solidFill>
              </a:rPr>
              <a:t>TOO MANY CHOICES</a:t>
            </a:r>
          </a:p>
          <a:p>
            <a:pPr lvl="1" eaLnBrk="1" hangingPunct="1">
              <a:defRPr/>
            </a:pPr>
            <a:endParaRPr lang="en-US" sz="600" b="1" dirty="0" smtClean="0">
              <a:solidFill>
                <a:srgbClr val="FFFF00"/>
              </a:solidFill>
            </a:endParaRPr>
          </a:p>
          <a:p>
            <a:pPr eaLnBrk="1" hangingPunct="1">
              <a:defRPr/>
            </a:pPr>
            <a:r>
              <a:rPr lang="en-US" sz="2400" b="1" dirty="0" smtClean="0">
                <a:solidFill>
                  <a:srgbClr val="FFFF00"/>
                </a:solidFill>
              </a:rPr>
              <a:t>LACK LOW COST JUVENILES</a:t>
            </a:r>
          </a:p>
          <a:p>
            <a:pPr eaLnBrk="1" hangingPunct="1">
              <a:defRPr/>
            </a:pPr>
            <a:endParaRPr lang="en-US" sz="600" b="1" dirty="0" smtClean="0">
              <a:solidFill>
                <a:srgbClr val="FFFF00"/>
              </a:solidFill>
            </a:endParaRPr>
          </a:p>
          <a:p>
            <a:pPr eaLnBrk="1" hangingPunct="1">
              <a:defRPr/>
            </a:pPr>
            <a:r>
              <a:rPr lang="en-US" sz="2400" b="1" dirty="0" smtClean="0">
                <a:solidFill>
                  <a:srgbClr val="FFFF00"/>
                </a:solidFill>
              </a:rPr>
              <a:t>CRITICAL MASS AND EARLY DEVELOPMENT  STAGE</a:t>
            </a:r>
          </a:p>
        </p:txBody>
      </p:sp>
    </p:spTree>
    <p:extLst>
      <p:ext uri="{BB962C8B-B14F-4D97-AF65-F5344CB8AC3E}">
        <p14:creationId xmlns:p14="http://schemas.microsoft.com/office/powerpoint/2010/main" val="2012458362"/>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676400" y="0"/>
            <a:ext cx="5595698" cy="68579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39018487"/>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0" y="152400"/>
            <a:ext cx="9144000" cy="762000"/>
          </a:xfrm>
        </p:spPr>
        <p:txBody>
          <a:bodyPr/>
          <a:lstStyle/>
          <a:p>
            <a:pPr eaLnBrk="1" hangingPunct="1"/>
            <a:r>
              <a:rPr lang="en-US" altLang="en-US" sz="3600" b="1" dirty="0" smtClean="0"/>
              <a:t>COSTS AND COMPETITIVE POSITION</a:t>
            </a:r>
            <a:endParaRPr lang="en-US" altLang="en-US" sz="4000" b="1" dirty="0" smtClean="0"/>
          </a:p>
        </p:txBody>
      </p:sp>
      <p:graphicFrame>
        <p:nvGraphicFramePr>
          <p:cNvPr id="3" name="Table 2"/>
          <p:cNvGraphicFramePr>
            <a:graphicFrameLocks noGrp="1"/>
          </p:cNvGraphicFramePr>
          <p:nvPr>
            <p:extLst>
              <p:ext uri="{D42A27DB-BD31-4B8C-83A1-F6EECF244321}">
                <p14:modId xmlns:p14="http://schemas.microsoft.com/office/powerpoint/2010/main" val="3190657637"/>
              </p:ext>
            </p:extLst>
          </p:nvPr>
        </p:nvGraphicFramePr>
        <p:xfrm>
          <a:off x="381000" y="1143000"/>
          <a:ext cx="8458200" cy="5562606"/>
        </p:xfrm>
        <a:graphic>
          <a:graphicData uri="http://schemas.openxmlformats.org/drawingml/2006/table">
            <a:tbl>
              <a:tblPr firstRow="1" bandRow="1">
                <a:tableStyleId>{21E4AEA4-8DFA-4A89-87EB-49C32662AFE0}</a:tableStyleId>
              </a:tblPr>
              <a:tblGrid>
                <a:gridCol w="6457336"/>
                <a:gridCol w="2000864"/>
              </a:tblGrid>
              <a:tr h="397329">
                <a:tc>
                  <a:txBody>
                    <a:bodyPr/>
                    <a:lstStyle/>
                    <a:p>
                      <a:pPr algn="ctr"/>
                      <a:r>
                        <a:rPr lang="en-US" sz="2400" dirty="0" smtClean="0">
                          <a:solidFill>
                            <a:schemeClr val="bg1"/>
                          </a:solidFill>
                        </a:rPr>
                        <a:t>FACTOR</a:t>
                      </a:r>
                      <a:endParaRPr lang="en-US" sz="2400" dirty="0">
                        <a:solidFill>
                          <a:schemeClr val="bg1"/>
                        </a:solidFill>
                      </a:endParaRPr>
                    </a:p>
                  </a:txBody>
                  <a:tcPr marT="0" marB="0" anchor="ctr"/>
                </a:tc>
                <a:tc>
                  <a:txBody>
                    <a:bodyPr/>
                    <a:lstStyle/>
                    <a:p>
                      <a:pPr algn="ctr"/>
                      <a:r>
                        <a:rPr lang="en-US" sz="2400" dirty="0" smtClean="0">
                          <a:solidFill>
                            <a:schemeClr val="bg1"/>
                          </a:solidFill>
                        </a:rPr>
                        <a:t>EFFECT</a:t>
                      </a:r>
                      <a:endParaRPr lang="en-US" sz="2400" dirty="0">
                        <a:solidFill>
                          <a:schemeClr val="bg1"/>
                        </a:solidFill>
                      </a:endParaRPr>
                    </a:p>
                  </a:txBody>
                  <a:tcPr marT="0" marB="0" anchor="ctr"/>
                </a:tc>
              </a:tr>
              <a:tr h="397329">
                <a:tc>
                  <a:txBody>
                    <a:bodyPr/>
                    <a:lstStyle/>
                    <a:p>
                      <a:r>
                        <a:rPr lang="en-US" sz="2000" b="1" dirty="0" smtClean="0">
                          <a:solidFill>
                            <a:schemeClr val="bg1"/>
                          </a:solidFill>
                        </a:rPr>
                        <a:t>FEED COST</a:t>
                      </a:r>
                      <a:endParaRPr lang="en-US" sz="2000" b="1" dirty="0">
                        <a:solidFill>
                          <a:schemeClr val="bg1"/>
                        </a:solidFill>
                      </a:endParaRPr>
                    </a:p>
                  </a:txBody>
                  <a:tcPr marT="0" marB="0" anchor="b"/>
                </a:tc>
                <a:tc>
                  <a:txBody>
                    <a:bodyPr/>
                    <a:lstStyle/>
                    <a:p>
                      <a:pPr algn="ctr"/>
                      <a:r>
                        <a:rPr lang="en-US" sz="2400" b="1" dirty="0" smtClean="0">
                          <a:solidFill>
                            <a:schemeClr val="bg1"/>
                          </a:solidFill>
                        </a:rPr>
                        <a:t>+ -</a:t>
                      </a:r>
                      <a:endParaRPr lang="en-US" sz="2400" b="1" dirty="0">
                        <a:solidFill>
                          <a:schemeClr val="bg1"/>
                        </a:solidFill>
                      </a:endParaRPr>
                    </a:p>
                  </a:txBody>
                  <a:tcPr marT="0" marB="0" anchor="b"/>
                </a:tc>
              </a:tr>
              <a:tr h="397329">
                <a:tc>
                  <a:txBody>
                    <a:bodyPr/>
                    <a:lstStyle/>
                    <a:p>
                      <a:r>
                        <a:rPr lang="en-US" sz="2000" b="1" dirty="0" smtClean="0">
                          <a:solidFill>
                            <a:schemeClr val="bg1"/>
                          </a:solidFill>
                        </a:rPr>
                        <a:t>LABOR PRODUCTIVITY</a:t>
                      </a:r>
                      <a:endParaRPr lang="en-US" sz="2000" b="1" dirty="0">
                        <a:solidFill>
                          <a:schemeClr val="bg1"/>
                        </a:solidFill>
                      </a:endParaRPr>
                    </a:p>
                  </a:txBody>
                  <a:tcPr marT="0" marB="0" anchor="b"/>
                </a:tc>
                <a:tc>
                  <a:txBody>
                    <a:bodyPr/>
                    <a:lstStyle/>
                    <a:p>
                      <a:pPr algn="ctr"/>
                      <a:r>
                        <a:rPr lang="en-US" sz="2400" b="1" dirty="0" smtClean="0">
                          <a:solidFill>
                            <a:schemeClr val="bg1"/>
                          </a:solidFill>
                        </a:rPr>
                        <a:t>+ -</a:t>
                      </a:r>
                      <a:endParaRPr lang="en-US" sz="2400" b="1" dirty="0">
                        <a:solidFill>
                          <a:schemeClr val="bg1"/>
                        </a:solidFill>
                      </a:endParaRPr>
                    </a:p>
                  </a:txBody>
                  <a:tcPr marT="0" marB="0" anchor="b"/>
                </a:tc>
              </a:tr>
              <a:tr h="397329">
                <a:tc>
                  <a:txBody>
                    <a:bodyPr/>
                    <a:lstStyle/>
                    <a:p>
                      <a:r>
                        <a:rPr lang="en-US" sz="2000" b="1" dirty="0" smtClean="0">
                          <a:solidFill>
                            <a:schemeClr val="bg1"/>
                          </a:solidFill>
                        </a:rPr>
                        <a:t>ENERGY </a:t>
                      </a:r>
                      <a:endParaRPr lang="en-US" sz="2000" b="1" dirty="0">
                        <a:solidFill>
                          <a:schemeClr val="bg1"/>
                        </a:solidFill>
                      </a:endParaRPr>
                    </a:p>
                  </a:txBody>
                  <a:tcPr marT="0" marB="0" anchor="b"/>
                </a:tc>
                <a:tc>
                  <a:txBody>
                    <a:bodyPr/>
                    <a:lstStyle/>
                    <a:p>
                      <a:pPr algn="ctr"/>
                      <a:r>
                        <a:rPr lang="en-US" sz="2400" b="1" dirty="0" smtClean="0">
                          <a:solidFill>
                            <a:schemeClr val="bg1"/>
                          </a:solidFill>
                        </a:rPr>
                        <a:t>-</a:t>
                      </a:r>
                      <a:endParaRPr lang="en-US" sz="2400" b="1" dirty="0">
                        <a:solidFill>
                          <a:schemeClr val="bg1"/>
                        </a:solidFill>
                      </a:endParaRPr>
                    </a:p>
                  </a:txBody>
                  <a:tcPr marT="0" marB="0" anchor="b"/>
                </a:tc>
              </a:tr>
              <a:tr h="397329">
                <a:tc>
                  <a:txBody>
                    <a:bodyPr/>
                    <a:lstStyle/>
                    <a:p>
                      <a:r>
                        <a:rPr lang="en-US" sz="2000" b="1" dirty="0" smtClean="0">
                          <a:solidFill>
                            <a:schemeClr val="bg1"/>
                          </a:solidFill>
                        </a:rPr>
                        <a:t>LOWER TRANSPORTATION COSTS</a:t>
                      </a:r>
                      <a:endParaRPr lang="en-US" sz="2000" b="1" dirty="0">
                        <a:solidFill>
                          <a:schemeClr val="bg1"/>
                        </a:solidFill>
                      </a:endParaRPr>
                    </a:p>
                  </a:txBody>
                  <a:tcPr marT="0" marB="0" anchor="b"/>
                </a:tc>
                <a:tc>
                  <a:txBody>
                    <a:bodyPr/>
                    <a:lstStyle/>
                    <a:p>
                      <a:pPr algn="ctr"/>
                      <a:r>
                        <a:rPr lang="en-US" sz="2400" b="1" dirty="0" smtClean="0">
                          <a:solidFill>
                            <a:schemeClr val="bg1"/>
                          </a:solidFill>
                        </a:rPr>
                        <a:t>+</a:t>
                      </a:r>
                      <a:endParaRPr lang="en-US" sz="2400" b="1" dirty="0">
                        <a:solidFill>
                          <a:schemeClr val="bg1"/>
                        </a:solidFill>
                      </a:endParaRPr>
                    </a:p>
                  </a:txBody>
                  <a:tcPr marT="0" marB="0" anchor="b"/>
                </a:tc>
              </a:tr>
              <a:tr h="397329">
                <a:tc>
                  <a:txBody>
                    <a:bodyPr/>
                    <a:lstStyle/>
                    <a:p>
                      <a:r>
                        <a:rPr lang="en-US" sz="2000" b="1" dirty="0" smtClean="0">
                          <a:solidFill>
                            <a:schemeClr val="bg1"/>
                          </a:solidFill>
                        </a:rPr>
                        <a:t>FRESHNESS, SHELF LIFE</a:t>
                      </a:r>
                      <a:endParaRPr lang="en-US" sz="2000" b="1" dirty="0">
                        <a:solidFill>
                          <a:schemeClr val="bg1"/>
                        </a:solidFill>
                      </a:endParaRPr>
                    </a:p>
                  </a:txBody>
                  <a:tcPr marT="0" marB="0" anchor="b"/>
                </a:tc>
                <a:tc>
                  <a:txBody>
                    <a:bodyPr/>
                    <a:lstStyle/>
                    <a:p>
                      <a:pPr algn="ctr"/>
                      <a:r>
                        <a:rPr lang="en-US" sz="2400" b="1" dirty="0" smtClean="0">
                          <a:solidFill>
                            <a:schemeClr val="bg1"/>
                          </a:solidFill>
                        </a:rPr>
                        <a:t>+</a:t>
                      </a:r>
                      <a:endParaRPr lang="en-US" sz="2400" b="1" dirty="0">
                        <a:solidFill>
                          <a:schemeClr val="bg1"/>
                        </a:solidFill>
                      </a:endParaRPr>
                    </a:p>
                  </a:txBody>
                  <a:tcPr marT="0" marB="0" anchor="b"/>
                </a:tc>
              </a:tr>
              <a:tr h="397329">
                <a:tc>
                  <a:txBody>
                    <a:bodyPr/>
                    <a:lstStyle/>
                    <a:p>
                      <a:r>
                        <a:rPr lang="en-US" sz="2000" b="1" dirty="0" smtClean="0">
                          <a:solidFill>
                            <a:schemeClr val="bg1"/>
                          </a:solidFill>
                        </a:rPr>
                        <a:t>FOOD SAFETY PERCEPTION</a:t>
                      </a:r>
                      <a:endParaRPr lang="en-US" sz="2000" b="1" dirty="0">
                        <a:solidFill>
                          <a:schemeClr val="bg1"/>
                        </a:solidFill>
                      </a:endParaRPr>
                    </a:p>
                  </a:txBody>
                  <a:tcPr marT="0" marB="0" anchor="b"/>
                </a:tc>
                <a:tc>
                  <a:txBody>
                    <a:bodyPr/>
                    <a:lstStyle/>
                    <a:p>
                      <a:pPr algn="ctr"/>
                      <a:r>
                        <a:rPr lang="en-US" sz="2400" b="1" dirty="0" smtClean="0">
                          <a:solidFill>
                            <a:schemeClr val="bg1"/>
                          </a:solidFill>
                        </a:rPr>
                        <a:t>+</a:t>
                      </a:r>
                      <a:endParaRPr lang="en-US" sz="2400" b="1" dirty="0">
                        <a:solidFill>
                          <a:schemeClr val="bg1"/>
                        </a:solidFill>
                      </a:endParaRPr>
                    </a:p>
                  </a:txBody>
                  <a:tcPr marT="0" marB="0" anchor="b"/>
                </a:tc>
              </a:tr>
              <a:tr h="397329">
                <a:tc>
                  <a:txBody>
                    <a:bodyPr/>
                    <a:lstStyle/>
                    <a:p>
                      <a:r>
                        <a:rPr lang="en-US" sz="2000" b="1" dirty="0" smtClean="0">
                          <a:solidFill>
                            <a:schemeClr val="bg1"/>
                          </a:solidFill>
                        </a:rPr>
                        <a:t>COST TO ACQUIRE SITES</a:t>
                      </a:r>
                      <a:endParaRPr lang="en-US" sz="2000" b="1" dirty="0">
                        <a:solidFill>
                          <a:schemeClr val="bg1"/>
                        </a:solidFill>
                      </a:endParaRPr>
                    </a:p>
                  </a:txBody>
                  <a:tcPr marT="0" marB="0" anchor="b"/>
                </a:tc>
                <a:tc>
                  <a:txBody>
                    <a:bodyPr/>
                    <a:lstStyle/>
                    <a:p>
                      <a:pPr algn="ctr"/>
                      <a:r>
                        <a:rPr lang="en-US" sz="2400" b="1" dirty="0" smtClean="0">
                          <a:solidFill>
                            <a:schemeClr val="bg1"/>
                          </a:solidFill>
                        </a:rPr>
                        <a:t>-</a:t>
                      </a:r>
                      <a:endParaRPr lang="en-US" sz="2400" b="1" dirty="0">
                        <a:solidFill>
                          <a:schemeClr val="bg1"/>
                        </a:solidFill>
                      </a:endParaRPr>
                    </a:p>
                  </a:txBody>
                  <a:tcPr marT="0" marB="0" anchor="b"/>
                </a:tc>
              </a:tr>
              <a:tr h="397329">
                <a:tc>
                  <a:txBody>
                    <a:bodyPr/>
                    <a:lstStyle/>
                    <a:p>
                      <a:r>
                        <a:rPr lang="en-US" sz="2000" b="1" dirty="0" smtClean="0">
                          <a:solidFill>
                            <a:schemeClr val="bg1"/>
                          </a:solidFill>
                        </a:rPr>
                        <a:t>CRITICAL MASS</a:t>
                      </a:r>
                      <a:endParaRPr lang="en-US" sz="2000" b="1" dirty="0">
                        <a:solidFill>
                          <a:schemeClr val="bg1"/>
                        </a:solidFill>
                      </a:endParaRPr>
                    </a:p>
                  </a:txBody>
                  <a:tcPr marT="0" marB="0" anchor="b"/>
                </a:tc>
                <a:tc>
                  <a:txBody>
                    <a:bodyPr/>
                    <a:lstStyle/>
                    <a:p>
                      <a:pPr algn="ctr"/>
                      <a:r>
                        <a:rPr lang="en-US" sz="2400" b="1" dirty="0" smtClean="0">
                          <a:solidFill>
                            <a:schemeClr val="bg1"/>
                          </a:solidFill>
                        </a:rPr>
                        <a:t>-</a:t>
                      </a:r>
                      <a:endParaRPr lang="en-US" sz="2400" b="1" dirty="0">
                        <a:solidFill>
                          <a:schemeClr val="bg1"/>
                        </a:solidFill>
                      </a:endParaRPr>
                    </a:p>
                  </a:txBody>
                  <a:tcPr marT="0" marB="0" anchor="b"/>
                </a:tc>
              </a:tr>
              <a:tr h="397329">
                <a:tc>
                  <a:txBody>
                    <a:bodyPr/>
                    <a:lstStyle/>
                    <a:p>
                      <a:r>
                        <a:rPr lang="en-US" sz="2000" b="1" dirty="0" smtClean="0">
                          <a:solidFill>
                            <a:schemeClr val="bg1"/>
                          </a:solidFill>
                        </a:rPr>
                        <a:t>MONITORING + REGULATORY COMPLIANCE</a:t>
                      </a:r>
                      <a:endParaRPr lang="en-US" sz="2000" b="1" dirty="0">
                        <a:solidFill>
                          <a:schemeClr val="bg1"/>
                        </a:solidFill>
                      </a:endParaRPr>
                    </a:p>
                  </a:txBody>
                  <a:tcPr marT="0" marB="0" anchor="b"/>
                </a:tc>
                <a:tc>
                  <a:txBody>
                    <a:bodyPr/>
                    <a:lstStyle/>
                    <a:p>
                      <a:pPr algn="ctr"/>
                      <a:r>
                        <a:rPr lang="en-US" sz="2400" b="1" dirty="0" smtClean="0">
                          <a:solidFill>
                            <a:schemeClr val="bg1"/>
                          </a:solidFill>
                        </a:rPr>
                        <a:t>-</a:t>
                      </a:r>
                      <a:endParaRPr lang="en-US" sz="2400" b="1" dirty="0">
                        <a:solidFill>
                          <a:schemeClr val="bg1"/>
                        </a:solidFill>
                      </a:endParaRPr>
                    </a:p>
                  </a:txBody>
                  <a:tcPr marT="0" marB="0" anchor="b"/>
                </a:tc>
              </a:tr>
              <a:tr h="397329">
                <a:tc>
                  <a:txBody>
                    <a:bodyPr/>
                    <a:lstStyle/>
                    <a:p>
                      <a:r>
                        <a:rPr lang="en-US" sz="2000" b="1" dirty="0" smtClean="0">
                          <a:solidFill>
                            <a:schemeClr val="bg1"/>
                          </a:solidFill>
                        </a:rPr>
                        <a:t>LEGAL EXPOSURE</a:t>
                      </a:r>
                      <a:endParaRPr lang="en-US" sz="2000" b="1" dirty="0">
                        <a:solidFill>
                          <a:schemeClr val="bg1"/>
                        </a:solidFill>
                      </a:endParaRPr>
                    </a:p>
                  </a:txBody>
                  <a:tcPr marT="0" marB="0" anchor="b"/>
                </a:tc>
                <a:tc>
                  <a:txBody>
                    <a:bodyPr/>
                    <a:lstStyle/>
                    <a:p>
                      <a:pPr algn="ctr"/>
                      <a:r>
                        <a:rPr lang="en-US" sz="2400" b="1" dirty="0" smtClean="0">
                          <a:solidFill>
                            <a:schemeClr val="bg1"/>
                          </a:solidFill>
                        </a:rPr>
                        <a:t>+ -</a:t>
                      </a:r>
                      <a:endParaRPr lang="en-US" sz="2400" b="1" dirty="0">
                        <a:solidFill>
                          <a:schemeClr val="bg1"/>
                        </a:solidFill>
                      </a:endParaRPr>
                    </a:p>
                  </a:txBody>
                  <a:tcPr marT="0" marB="0" anchor="b"/>
                </a:tc>
              </a:tr>
              <a:tr h="397329">
                <a:tc>
                  <a:txBody>
                    <a:bodyPr/>
                    <a:lstStyle/>
                    <a:p>
                      <a:r>
                        <a:rPr lang="en-US" sz="2000" b="1" dirty="0" smtClean="0">
                          <a:solidFill>
                            <a:schemeClr val="bg1"/>
                          </a:solidFill>
                        </a:rPr>
                        <a:t>EXPERTISE / INTELLECTUAL CAPITAL</a:t>
                      </a:r>
                      <a:endParaRPr lang="en-US" sz="2000" b="1" dirty="0">
                        <a:solidFill>
                          <a:schemeClr val="bg1"/>
                        </a:solidFill>
                      </a:endParaRPr>
                    </a:p>
                  </a:txBody>
                  <a:tcPr marT="0" marB="0" anchor="b"/>
                </a:tc>
                <a:tc>
                  <a:txBody>
                    <a:bodyPr/>
                    <a:lstStyle/>
                    <a:p>
                      <a:pPr algn="ctr"/>
                      <a:r>
                        <a:rPr lang="en-US" sz="2400" b="1" dirty="0" smtClean="0">
                          <a:solidFill>
                            <a:schemeClr val="bg1"/>
                          </a:solidFill>
                        </a:rPr>
                        <a:t>+ -</a:t>
                      </a:r>
                      <a:endParaRPr lang="en-US" sz="2400" b="1" dirty="0">
                        <a:solidFill>
                          <a:schemeClr val="bg1"/>
                        </a:solidFill>
                      </a:endParaRPr>
                    </a:p>
                  </a:txBody>
                  <a:tcPr marT="0" marB="0" anchor="b"/>
                </a:tc>
              </a:tr>
              <a:tr h="397329">
                <a:tc>
                  <a:txBody>
                    <a:bodyPr/>
                    <a:lstStyle/>
                    <a:p>
                      <a:r>
                        <a:rPr lang="en-US" sz="2000" b="1" dirty="0" smtClean="0">
                          <a:solidFill>
                            <a:schemeClr val="bg1"/>
                          </a:solidFill>
                        </a:rPr>
                        <a:t>RESEARCH INFRASTRUCTURE</a:t>
                      </a:r>
                      <a:endParaRPr lang="en-US" sz="2000" b="1" dirty="0">
                        <a:solidFill>
                          <a:schemeClr val="bg1"/>
                        </a:solidFill>
                      </a:endParaRPr>
                    </a:p>
                  </a:txBody>
                  <a:tcPr marT="0" marB="0" anchor="b"/>
                </a:tc>
                <a:tc>
                  <a:txBody>
                    <a:bodyPr/>
                    <a:lstStyle/>
                    <a:p>
                      <a:pPr algn="ctr"/>
                      <a:r>
                        <a:rPr lang="en-US" sz="2400" b="1" dirty="0" smtClean="0">
                          <a:solidFill>
                            <a:schemeClr val="bg1"/>
                          </a:solidFill>
                        </a:rPr>
                        <a:t>+</a:t>
                      </a:r>
                      <a:r>
                        <a:rPr lang="en-US" sz="2400" b="1" baseline="0" dirty="0" smtClean="0">
                          <a:solidFill>
                            <a:schemeClr val="bg1"/>
                          </a:solidFill>
                        </a:rPr>
                        <a:t> -</a:t>
                      </a:r>
                      <a:endParaRPr lang="en-US" sz="2400" b="1" dirty="0">
                        <a:solidFill>
                          <a:schemeClr val="bg1"/>
                        </a:solidFill>
                      </a:endParaRPr>
                    </a:p>
                  </a:txBody>
                  <a:tcPr marT="0" marB="0" anchor="b"/>
                </a:tc>
              </a:tr>
              <a:tr h="397329">
                <a:tc>
                  <a:txBody>
                    <a:bodyPr/>
                    <a:lstStyle/>
                    <a:p>
                      <a:r>
                        <a:rPr lang="en-US" sz="2000" b="1" dirty="0" smtClean="0">
                          <a:solidFill>
                            <a:schemeClr val="bg1"/>
                          </a:solidFill>
                        </a:rPr>
                        <a:t>ECONOMIC INCENTIVE PROGRAMS</a:t>
                      </a:r>
                      <a:endParaRPr lang="en-US" sz="2000" b="1" dirty="0">
                        <a:solidFill>
                          <a:schemeClr val="bg1"/>
                        </a:solidFill>
                      </a:endParaRPr>
                    </a:p>
                  </a:txBody>
                  <a:tcPr marT="0" marB="0" anchor="b"/>
                </a:tc>
                <a:tc>
                  <a:txBody>
                    <a:bodyPr/>
                    <a:lstStyle/>
                    <a:p>
                      <a:pPr algn="ctr"/>
                      <a:r>
                        <a:rPr lang="en-US" sz="2400" b="1" dirty="0" smtClean="0">
                          <a:solidFill>
                            <a:schemeClr val="bg1"/>
                          </a:solidFill>
                        </a:rPr>
                        <a:t>+</a:t>
                      </a:r>
                      <a:endParaRPr lang="en-US" sz="2400" b="1" dirty="0">
                        <a:solidFill>
                          <a:schemeClr val="bg1"/>
                        </a:solidFill>
                      </a:endParaRPr>
                    </a:p>
                  </a:txBody>
                  <a:tcPr marT="0" marB="0" anchor="b"/>
                </a:tc>
              </a:tr>
            </a:tbl>
          </a:graphicData>
        </a:graphic>
      </p:graphicFrame>
    </p:spTree>
    <p:extLst>
      <p:ext uri="{BB962C8B-B14F-4D97-AF65-F5344CB8AC3E}">
        <p14:creationId xmlns:p14="http://schemas.microsoft.com/office/powerpoint/2010/main" val="1786512801"/>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0" y="228600"/>
            <a:ext cx="9144000" cy="838200"/>
          </a:xfrm>
        </p:spPr>
        <p:txBody>
          <a:bodyPr/>
          <a:lstStyle/>
          <a:p>
            <a:pPr eaLnBrk="1" hangingPunct="1"/>
            <a:r>
              <a:rPr lang="en-US" altLang="en-US" sz="3200" b="1" dirty="0" smtClean="0"/>
              <a:t>STIMULATING ECONOMIC DEVELOPMENT</a:t>
            </a:r>
            <a:endParaRPr lang="en-US" altLang="en-US" b="1" dirty="0" smtClean="0"/>
          </a:p>
        </p:txBody>
      </p:sp>
      <p:sp>
        <p:nvSpPr>
          <p:cNvPr id="20483" name="Rectangle 3"/>
          <p:cNvSpPr>
            <a:spLocks noGrp="1" noChangeArrowheads="1"/>
          </p:cNvSpPr>
          <p:nvPr>
            <p:ph type="body" idx="1"/>
          </p:nvPr>
        </p:nvSpPr>
        <p:spPr>
          <a:xfrm>
            <a:off x="0" y="1295400"/>
            <a:ext cx="9144000" cy="4849813"/>
          </a:xfrm>
        </p:spPr>
        <p:txBody>
          <a:bodyPr/>
          <a:lstStyle/>
          <a:p>
            <a:pPr eaLnBrk="1" hangingPunct="1"/>
            <a:r>
              <a:rPr lang="en-US" altLang="en-US" sz="2400" b="1" dirty="0" smtClean="0">
                <a:solidFill>
                  <a:srgbClr val="FFFF00"/>
                </a:solidFill>
              </a:rPr>
              <a:t>2 WAYS TO GROW SECTOR</a:t>
            </a:r>
          </a:p>
          <a:p>
            <a:pPr lvl="1" eaLnBrk="1" hangingPunct="1"/>
            <a:r>
              <a:rPr lang="en-US" altLang="en-US" sz="2000" b="1" dirty="0" smtClean="0">
                <a:solidFill>
                  <a:srgbClr val="FFFF00"/>
                </a:solidFill>
              </a:rPr>
              <a:t>NEW COMPANIES</a:t>
            </a:r>
          </a:p>
          <a:p>
            <a:pPr lvl="1" eaLnBrk="1" hangingPunct="1"/>
            <a:r>
              <a:rPr lang="en-US" altLang="en-US" sz="2000" b="1" dirty="0" smtClean="0">
                <a:solidFill>
                  <a:srgbClr val="FFFF00"/>
                </a:solidFill>
              </a:rPr>
              <a:t>EXISTING COMPANIES</a:t>
            </a:r>
          </a:p>
          <a:p>
            <a:pPr lvl="1" eaLnBrk="1" hangingPunct="1"/>
            <a:endParaRPr lang="en-US" altLang="en-US" sz="1200" b="1" dirty="0" smtClean="0">
              <a:solidFill>
                <a:srgbClr val="FFFF00"/>
              </a:solidFill>
            </a:endParaRPr>
          </a:p>
          <a:p>
            <a:pPr eaLnBrk="1" hangingPunct="1"/>
            <a:r>
              <a:rPr lang="en-US" altLang="en-US" sz="2400" b="1" dirty="0" smtClean="0">
                <a:solidFill>
                  <a:srgbClr val="FFFF00"/>
                </a:solidFill>
              </a:rPr>
              <a:t>LINKAGES TO OTHER SECTORS</a:t>
            </a:r>
          </a:p>
          <a:p>
            <a:pPr eaLnBrk="1" hangingPunct="1"/>
            <a:endParaRPr lang="en-US" altLang="en-US" sz="1200" b="1" dirty="0" smtClean="0">
              <a:solidFill>
                <a:srgbClr val="FFFF00"/>
              </a:solidFill>
            </a:endParaRPr>
          </a:p>
          <a:p>
            <a:pPr eaLnBrk="1" hangingPunct="1"/>
            <a:r>
              <a:rPr lang="en-US" altLang="en-US" sz="2400" b="1" dirty="0" smtClean="0">
                <a:solidFill>
                  <a:srgbClr val="FFFF00"/>
                </a:solidFill>
              </a:rPr>
              <a:t>DIFFERENT TYPES OF INVESTORS</a:t>
            </a:r>
          </a:p>
          <a:p>
            <a:pPr lvl="1" eaLnBrk="1" hangingPunct="1"/>
            <a:r>
              <a:rPr lang="en-US" altLang="en-US" sz="2000" b="1" dirty="0" smtClean="0">
                <a:solidFill>
                  <a:srgbClr val="FFFF00"/>
                </a:solidFill>
              </a:rPr>
              <a:t>OWNER/OPERATOR</a:t>
            </a:r>
          </a:p>
          <a:p>
            <a:pPr lvl="1" eaLnBrk="1" hangingPunct="1"/>
            <a:r>
              <a:rPr lang="en-US" altLang="en-US" sz="2000" b="1" dirty="0" smtClean="0">
                <a:solidFill>
                  <a:srgbClr val="FFFF00"/>
                </a:solidFill>
              </a:rPr>
              <a:t>INSTITUTIONAL</a:t>
            </a:r>
          </a:p>
          <a:p>
            <a:pPr eaLnBrk="1" hangingPunct="1"/>
            <a:endParaRPr lang="en-US" altLang="en-US" sz="1200" b="1" dirty="0" smtClean="0">
              <a:solidFill>
                <a:srgbClr val="FFFF00"/>
              </a:solidFill>
            </a:endParaRPr>
          </a:p>
          <a:p>
            <a:pPr eaLnBrk="1" hangingPunct="1"/>
            <a:r>
              <a:rPr lang="en-US" altLang="en-US" sz="2400" b="1" dirty="0" smtClean="0">
                <a:solidFill>
                  <a:srgbClr val="FFFF00"/>
                </a:solidFill>
              </a:rPr>
              <a:t>FINANCING OPTIONS CRITICAL</a:t>
            </a:r>
          </a:p>
          <a:p>
            <a:pPr eaLnBrk="1" hangingPunct="1"/>
            <a:endParaRPr lang="en-US" altLang="en-US" sz="1200" b="1" dirty="0" smtClean="0">
              <a:solidFill>
                <a:srgbClr val="FFFF00"/>
              </a:solidFill>
            </a:endParaRPr>
          </a:p>
          <a:p>
            <a:pPr eaLnBrk="1" hangingPunct="1"/>
            <a:r>
              <a:rPr lang="en-US" altLang="en-US" sz="2400" b="1" dirty="0" smtClean="0">
                <a:solidFill>
                  <a:srgbClr val="FFFF00"/>
                </a:solidFill>
              </a:rPr>
              <a:t>INFRASTRUCTURE CRITICAL</a:t>
            </a:r>
          </a:p>
          <a:p>
            <a:pPr eaLnBrk="1" hangingPunct="1"/>
            <a:endParaRPr lang="en-US" altLang="en-US" sz="1200" b="1" dirty="0" smtClean="0">
              <a:solidFill>
                <a:srgbClr val="FFFF00"/>
              </a:solidFill>
            </a:endParaRPr>
          </a:p>
          <a:p>
            <a:pPr eaLnBrk="1" hangingPunct="1"/>
            <a:r>
              <a:rPr lang="en-US" altLang="en-US" sz="2400" b="1" dirty="0" smtClean="0">
                <a:solidFill>
                  <a:srgbClr val="FFFF00"/>
                </a:solidFill>
              </a:rPr>
              <a:t>RISK MANAGEMENT OPTIONS CRITICAL</a:t>
            </a:r>
          </a:p>
        </p:txBody>
      </p:sp>
    </p:spTree>
    <p:extLst>
      <p:ext uri="{BB962C8B-B14F-4D97-AF65-F5344CB8AC3E}">
        <p14:creationId xmlns:p14="http://schemas.microsoft.com/office/powerpoint/2010/main" val="2017691061"/>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0" y="228600"/>
            <a:ext cx="9144000" cy="838200"/>
          </a:xfrm>
        </p:spPr>
        <p:txBody>
          <a:bodyPr/>
          <a:lstStyle/>
          <a:p>
            <a:pPr eaLnBrk="1" hangingPunct="1"/>
            <a:r>
              <a:rPr lang="en-US" altLang="en-US" sz="3200" b="1" dirty="0" smtClean="0"/>
              <a:t>STIMULATING ECONOMIC DEVELOPMENT</a:t>
            </a:r>
            <a:endParaRPr lang="en-US" altLang="en-US" b="1" dirty="0" smtClean="0"/>
          </a:p>
        </p:txBody>
      </p:sp>
      <p:sp>
        <p:nvSpPr>
          <p:cNvPr id="22531" name="Rectangle 3"/>
          <p:cNvSpPr>
            <a:spLocks noGrp="1" noChangeArrowheads="1"/>
          </p:cNvSpPr>
          <p:nvPr>
            <p:ph type="body" idx="1"/>
          </p:nvPr>
        </p:nvSpPr>
        <p:spPr>
          <a:xfrm>
            <a:off x="0" y="914400"/>
            <a:ext cx="9144000" cy="5764213"/>
          </a:xfrm>
        </p:spPr>
        <p:txBody>
          <a:bodyPr/>
          <a:lstStyle/>
          <a:p>
            <a:pPr eaLnBrk="1" hangingPunct="1"/>
            <a:r>
              <a:rPr lang="en-US" altLang="en-US" sz="2400" b="1" dirty="0" smtClean="0">
                <a:solidFill>
                  <a:srgbClr val="FFFF00"/>
                </a:solidFill>
              </a:rPr>
              <a:t>ACCESS TO CAPITAL</a:t>
            </a:r>
          </a:p>
          <a:p>
            <a:pPr eaLnBrk="1" hangingPunct="1"/>
            <a:r>
              <a:rPr lang="en-US" altLang="en-US" sz="2400" b="1" dirty="0" smtClean="0">
                <a:solidFill>
                  <a:srgbClr val="FFFF00"/>
                </a:solidFill>
              </a:rPr>
              <a:t>ACCESS TO SITES</a:t>
            </a:r>
          </a:p>
          <a:p>
            <a:pPr eaLnBrk="1" hangingPunct="1"/>
            <a:r>
              <a:rPr lang="en-US" altLang="en-US" sz="2400" b="1" dirty="0" smtClean="0">
                <a:solidFill>
                  <a:srgbClr val="FFFF00"/>
                </a:solidFill>
              </a:rPr>
              <a:t>INVESTMENT INCENTIVES</a:t>
            </a:r>
          </a:p>
          <a:p>
            <a:pPr eaLnBrk="1" hangingPunct="1"/>
            <a:r>
              <a:rPr lang="en-US" altLang="en-US" sz="2400" b="1" dirty="0" smtClean="0">
                <a:solidFill>
                  <a:srgbClr val="FFFF00"/>
                </a:solidFill>
              </a:rPr>
              <a:t>BENCHMARKING STUDIES AND FINANCE TRAINING</a:t>
            </a:r>
          </a:p>
          <a:p>
            <a:pPr eaLnBrk="1" hangingPunct="1"/>
            <a:r>
              <a:rPr lang="en-US" altLang="en-US" sz="2400" b="1" dirty="0" smtClean="0">
                <a:solidFill>
                  <a:srgbClr val="FFFF00"/>
                </a:solidFill>
              </a:rPr>
              <a:t>APPROPRIATE TECHNOLOGY AND METHODS</a:t>
            </a:r>
          </a:p>
          <a:p>
            <a:pPr lvl="1" eaLnBrk="1" hangingPunct="1"/>
            <a:r>
              <a:rPr lang="en-US" altLang="en-US" sz="2000" b="1" dirty="0" smtClean="0">
                <a:solidFill>
                  <a:srgbClr val="FFFF00"/>
                </a:solidFill>
              </a:rPr>
              <a:t>LONG TERM RESEARCH</a:t>
            </a:r>
          </a:p>
          <a:p>
            <a:pPr lvl="1" eaLnBrk="1" hangingPunct="1"/>
            <a:r>
              <a:rPr lang="en-US" altLang="en-US" sz="2000" b="1" dirty="0" smtClean="0">
                <a:solidFill>
                  <a:srgbClr val="FFFF00"/>
                </a:solidFill>
              </a:rPr>
              <a:t>FAST RESPONSE PROBLEM RESEARCH</a:t>
            </a:r>
          </a:p>
          <a:p>
            <a:pPr lvl="2" eaLnBrk="1" hangingPunct="1"/>
            <a:endParaRPr lang="en-US" altLang="en-US" sz="600" b="1" dirty="0" smtClean="0">
              <a:solidFill>
                <a:srgbClr val="FFFF00"/>
              </a:solidFill>
            </a:endParaRPr>
          </a:p>
          <a:p>
            <a:pPr eaLnBrk="1" hangingPunct="1"/>
            <a:r>
              <a:rPr lang="en-US" altLang="en-US" sz="2400" b="1" dirty="0" smtClean="0">
                <a:solidFill>
                  <a:srgbClr val="FFFF00"/>
                </a:solidFill>
              </a:rPr>
              <a:t>RISK MANAGEMENT PROGRAMS</a:t>
            </a:r>
          </a:p>
          <a:p>
            <a:pPr eaLnBrk="1" hangingPunct="1"/>
            <a:r>
              <a:rPr lang="en-US" altLang="en-US" sz="2400" b="1" dirty="0" smtClean="0">
                <a:solidFill>
                  <a:srgbClr val="FFFF00"/>
                </a:solidFill>
              </a:rPr>
              <a:t>TRAINING PROGRAMS</a:t>
            </a:r>
          </a:p>
          <a:p>
            <a:pPr lvl="1" eaLnBrk="1" hangingPunct="1"/>
            <a:r>
              <a:rPr lang="en-US" altLang="en-US" sz="2000" b="1" dirty="0" smtClean="0">
                <a:solidFill>
                  <a:srgbClr val="FFFF00"/>
                </a:solidFill>
              </a:rPr>
              <a:t>ENTREPRENEURIAL</a:t>
            </a:r>
          </a:p>
          <a:p>
            <a:pPr lvl="1" eaLnBrk="1" hangingPunct="1"/>
            <a:r>
              <a:rPr lang="en-US" altLang="en-US" sz="2000" b="1" dirty="0" smtClean="0">
                <a:solidFill>
                  <a:srgbClr val="FFFF00"/>
                </a:solidFill>
              </a:rPr>
              <a:t>STAFF</a:t>
            </a:r>
          </a:p>
          <a:p>
            <a:pPr eaLnBrk="1" hangingPunct="1"/>
            <a:endParaRPr lang="en-US" altLang="en-US" sz="800" b="1" dirty="0" smtClean="0">
              <a:solidFill>
                <a:srgbClr val="FFFF00"/>
              </a:solidFill>
            </a:endParaRPr>
          </a:p>
          <a:p>
            <a:pPr eaLnBrk="1" hangingPunct="1"/>
            <a:r>
              <a:rPr lang="en-US" altLang="en-US" sz="2400" b="1" dirty="0" smtClean="0">
                <a:solidFill>
                  <a:srgbClr val="FFFF00"/>
                </a:solidFill>
              </a:rPr>
              <a:t>GOVERNMENT PRIORITIZATION + ADVOCACY</a:t>
            </a:r>
          </a:p>
          <a:p>
            <a:pPr eaLnBrk="1" hangingPunct="1"/>
            <a:r>
              <a:rPr lang="en-US" altLang="en-US" sz="2400" b="1" dirty="0" smtClean="0">
                <a:solidFill>
                  <a:srgbClr val="FFFF00"/>
                </a:solidFill>
              </a:rPr>
              <a:t>REDUCE BARRIERS TO ENTRY </a:t>
            </a:r>
          </a:p>
          <a:p>
            <a:pPr eaLnBrk="1" hangingPunct="1"/>
            <a:endParaRPr lang="en-US" altLang="en-US" sz="1800" b="1" dirty="0" smtClean="0">
              <a:solidFill>
                <a:srgbClr val="FFFF00"/>
              </a:solidFill>
            </a:endParaRPr>
          </a:p>
        </p:txBody>
      </p:sp>
    </p:spTree>
    <p:extLst>
      <p:ext uri="{BB962C8B-B14F-4D97-AF65-F5344CB8AC3E}">
        <p14:creationId xmlns:p14="http://schemas.microsoft.com/office/powerpoint/2010/main" val="1906309245"/>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0" y="457200"/>
            <a:ext cx="9144000" cy="838200"/>
          </a:xfrm>
        </p:spPr>
        <p:txBody>
          <a:bodyPr/>
          <a:lstStyle/>
          <a:p>
            <a:pPr eaLnBrk="1" hangingPunct="1"/>
            <a:r>
              <a:rPr lang="en-US" altLang="en-US" sz="3200" b="1" dirty="0" smtClean="0"/>
              <a:t>STIMULATING ECONOMIC DEVELOPMENT</a:t>
            </a:r>
            <a:br>
              <a:rPr lang="en-US" altLang="en-US" sz="3200" b="1" dirty="0" smtClean="0"/>
            </a:br>
            <a:r>
              <a:rPr lang="en-US" altLang="en-US" sz="3200" b="1" dirty="0" smtClean="0"/>
              <a:t>INVESTOR CONFIDENCE</a:t>
            </a:r>
            <a:endParaRPr lang="en-US" altLang="en-US" b="1" dirty="0" smtClean="0"/>
          </a:p>
        </p:txBody>
      </p:sp>
      <p:sp>
        <p:nvSpPr>
          <p:cNvPr id="21507" name="Rectangle 3"/>
          <p:cNvSpPr>
            <a:spLocks noGrp="1" noChangeArrowheads="1"/>
          </p:cNvSpPr>
          <p:nvPr>
            <p:ph type="body" idx="1"/>
          </p:nvPr>
        </p:nvSpPr>
        <p:spPr>
          <a:xfrm>
            <a:off x="0" y="1524000"/>
            <a:ext cx="9144000" cy="5154613"/>
          </a:xfrm>
        </p:spPr>
        <p:txBody>
          <a:bodyPr/>
          <a:lstStyle/>
          <a:p>
            <a:pPr eaLnBrk="1" hangingPunct="1"/>
            <a:endParaRPr lang="en-US" altLang="en-US" sz="800" b="1" dirty="0" smtClean="0">
              <a:solidFill>
                <a:srgbClr val="FFFF00"/>
              </a:solidFill>
            </a:endParaRPr>
          </a:p>
          <a:p>
            <a:pPr eaLnBrk="1" hangingPunct="1"/>
            <a:r>
              <a:rPr lang="en-US" altLang="en-US" sz="2400" b="1" dirty="0" smtClean="0">
                <a:solidFill>
                  <a:srgbClr val="FFFF00"/>
                </a:solidFill>
              </a:rPr>
              <a:t>SECURITY OF TENURE</a:t>
            </a:r>
          </a:p>
          <a:p>
            <a:pPr eaLnBrk="1" hangingPunct="1"/>
            <a:r>
              <a:rPr lang="en-US" altLang="en-US" sz="2400" b="1" dirty="0" smtClean="0">
                <a:solidFill>
                  <a:srgbClr val="FFFF00"/>
                </a:solidFill>
              </a:rPr>
              <a:t>REGULATORY STABILITY</a:t>
            </a:r>
          </a:p>
          <a:p>
            <a:pPr eaLnBrk="1" hangingPunct="1"/>
            <a:r>
              <a:rPr lang="en-US" altLang="en-US" sz="2400" b="1" dirty="0" smtClean="0">
                <a:solidFill>
                  <a:srgbClr val="FFFF00"/>
                </a:solidFill>
              </a:rPr>
              <a:t>RISK MANAGEMENT TOOLS</a:t>
            </a:r>
          </a:p>
          <a:p>
            <a:pPr eaLnBrk="1" hangingPunct="1"/>
            <a:r>
              <a:rPr lang="en-US" altLang="en-US" sz="2400" b="1" dirty="0" smtClean="0">
                <a:solidFill>
                  <a:srgbClr val="FFFF00"/>
                </a:solidFill>
              </a:rPr>
              <a:t>PREDICTABLE COSTS AND PRODUCT PRICES</a:t>
            </a:r>
          </a:p>
          <a:p>
            <a:pPr eaLnBrk="1" hangingPunct="1"/>
            <a:r>
              <a:rPr lang="en-US" altLang="en-US" sz="2400" b="1" dirty="0" smtClean="0">
                <a:solidFill>
                  <a:srgbClr val="FFFF00"/>
                </a:solidFill>
              </a:rPr>
              <a:t>ESTABLISHED MARKET DEMAND</a:t>
            </a:r>
          </a:p>
          <a:p>
            <a:pPr eaLnBrk="1" hangingPunct="1"/>
            <a:r>
              <a:rPr lang="en-US" altLang="en-US" sz="2400" b="1" dirty="0" smtClean="0">
                <a:solidFill>
                  <a:srgbClr val="FFFF00"/>
                </a:solidFill>
              </a:rPr>
              <a:t>PRODUCT SUBSTITUTES AND ALTERNATIVE SOURCES</a:t>
            </a:r>
          </a:p>
          <a:p>
            <a:pPr eaLnBrk="1" hangingPunct="1"/>
            <a:r>
              <a:rPr lang="en-US" altLang="en-US" sz="2400" b="1" dirty="0" smtClean="0">
                <a:solidFill>
                  <a:srgbClr val="FFFF00"/>
                </a:solidFill>
              </a:rPr>
              <a:t>TRAINED STAFF</a:t>
            </a:r>
          </a:p>
          <a:p>
            <a:pPr eaLnBrk="1" hangingPunct="1"/>
            <a:r>
              <a:rPr lang="en-US" altLang="en-US" sz="2400" b="1" dirty="0" smtClean="0">
                <a:solidFill>
                  <a:srgbClr val="FFFF00"/>
                </a:solidFill>
              </a:rPr>
              <a:t>RESPONSIVE RESEARCH CAPACITY</a:t>
            </a:r>
          </a:p>
          <a:p>
            <a:pPr eaLnBrk="1" hangingPunct="1"/>
            <a:r>
              <a:rPr lang="en-US" altLang="en-US" sz="2400" b="1" dirty="0" smtClean="0">
                <a:solidFill>
                  <a:srgbClr val="FFFF00"/>
                </a:solidFill>
              </a:rPr>
              <a:t>ESTABLISHED TECHNOLOGY</a:t>
            </a:r>
          </a:p>
          <a:p>
            <a:pPr eaLnBrk="1" hangingPunct="1"/>
            <a:r>
              <a:rPr lang="en-US" altLang="en-US" sz="2400" b="1" dirty="0" smtClean="0">
                <a:solidFill>
                  <a:srgbClr val="FFFF00"/>
                </a:solidFill>
              </a:rPr>
              <a:t>SUPPORTIVE BUSINESS CLIMATE</a:t>
            </a:r>
          </a:p>
          <a:p>
            <a:pPr eaLnBrk="1" hangingPunct="1"/>
            <a:r>
              <a:rPr lang="en-US" altLang="en-US" sz="2400" b="1" dirty="0" smtClean="0">
                <a:solidFill>
                  <a:srgbClr val="FFFF00"/>
                </a:solidFill>
              </a:rPr>
              <a:t>BARRIERS TO ENTRY </a:t>
            </a:r>
          </a:p>
          <a:p>
            <a:pPr eaLnBrk="1" hangingPunct="1"/>
            <a:endParaRPr lang="en-US" altLang="en-US" sz="1800" b="1" dirty="0" smtClean="0">
              <a:solidFill>
                <a:srgbClr val="FFFF00"/>
              </a:solidFill>
            </a:endParaRPr>
          </a:p>
        </p:txBody>
      </p:sp>
    </p:spTree>
    <p:extLst>
      <p:ext uri="{BB962C8B-B14F-4D97-AF65-F5344CB8AC3E}">
        <p14:creationId xmlns:p14="http://schemas.microsoft.com/office/powerpoint/2010/main" val="3040103977"/>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2"/>
          <p:cNvSpPr>
            <a:spLocks noGrp="1" noChangeArrowheads="1"/>
          </p:cNvSpPr>
          <p:nvPr>
            <p:ph type="title"/>
          </p:nvPr>
        </p:nvSpPr>
        <p:spPr>
          <a:xfrm>
            <a:off x="685800" y="228600"/>
            <a:ext cx="7772400" cy="762000"/>
          </a:xfrm>
        </p:spPr>
        <p:txBody>
          <a:bodyPr/>
          <a:lstStyle/>
          <a:p>
            <a:pPr eaLnBrk="1" hangingPunct="1">
              <a:defRPr/>
            </a:pPr>
            <a:r>
              <a:rPr lang="en-US" dirty="0" smtClean="0"/>
              <a:t>NEW AQUATIC FARMING PARIDIGMS</a:t>
            </a:r>
          </a:p>
        </p:txBody>
      </p:sp>
      <p:sp>
        <p:nvSpPr>
          <p:cNvPr id="124931" name="Rectangle 3"/>
          <p:cNvSpPr>
            <a:spLocks noGrp="1" noChangeArrowheads="1"/>
          </p:cNvSpPr>
          <p:nvPr>
            <p:ph type="body" idx="1"/>
          </p:nvPr>
        </p:nvSpPr>
        <p:spPr>
          <a:xfrm>
            <a:off x="685800" y="1219200"/>
            <a:ext cx="7772400" cy="4114800"/>
          </a:xfrm>
        </p:spPr>
        <p:txBody>
          <a:bodyPr/>
          <a:lstStyle/>
          <a:p>
            <a:pPr eaLnBrk="1" hangingPunct="1">
              <a:lnSpc>
                <a:spcPct val="80000"/>
              </a:lnSpc>
              <a:defRPr/>
            </a:pPr>
            <a:r>
              <a:rPr lang="en-US" sz="1600" b="1" dirty="0" smtClean="0"/>
              <a:t>INCREASED COMPLEXITY AND INTENSITY OF FARM MANAGEMENT</a:t>
            </a:r>
          </a:p>
          <a:p>
            <a:pPr lvl="1" eaLnBrk="1" hangingPunct="1">
              <a:lnSpc>
                <a:spcPct val="80000"/>
              </a:lnSpc>
              <a:defRPr/>
            </a:pPr>
            <a:r>
              <a:rPr lang="en-US" sz="1400" b="1" dirty="0" smtClean="0"/>
              <a:t>MULTISPECIES / ENTERPRISE MANAGEMENT</a:t>
            </a:r>
          </a:p>
          <a:p>
            <a:pPr lvl="1" eaLnBrk="1" hangingPunct="1">
              <a:lnSpc>
                <a:spcPct val="80000"/>
              </a:lnSpc>
              <a:defRPr/>
            </a:pPr>
            <a:r>
              <a:rPr lang="en-US" sz="1400" b="1" dirty="0" smtClean="0"/>
              <a:t>MULTIPLE PRODUCTION AND ENVIRONMENTAL DATA  LAYERS</a:t>
            </a:r>
          </a:p>
          <a:p>
            <a:pPr lvl="1" eaLnBrk="1" hangingPunct="1">
              <a:lnSpc>
                <a:spcPct val="80000"/>
              </a:lnSpc>
              <a:defRPr/>
            </a:pPr>
            <a:r>
              <a:rPr lang="en-US" sz="1400" b="1" dirty="0" smtClean="0"/>
              <a:t>COST TRACKING</a:t>
            </a:r>
          </a:p>
          <a:p>
            <a:pPr lvl="1" eaLnBrk="1" hangingPunct="1">
              <a:lnSpc>
                <a:spcPct val="80000"/>
              </a:lnSpc>
              <a:defRPr/>
            </a:pPr>
            <a:r>
              <a:rPr lang="en-US" sz="1400" b="1" dirty="0" smtClean="0"/>
              <a:t>MULTIPLE PRODUCT MARKETING PROGRAMS</a:t>
            </a:r>
          </a:p>
          <a:p>
            <a:pPr eaLnBrk="1" hangingPunct="1">
              <a:lnSpc>
                <a:spcPct val="80000"/>
              </a:lnSpc>
              <a:defRPr/>
            </a:pPr>
            <a:endParaRPr lang="en-US" sz="1600" b="1" dirty="0" smtClean="0"/>
          </a:p>
          <a:p>
            <a:pPr eaLnBrk="1" hangingPunct="1">
              <a:lnSpc>
                <a:spcPct val="80000"/>
              </a:lnSpc>
              <a:defRPr/>
            </a:pPr>
            <a:r>
              <a:rPr lang="en-US" sz="1600" b="1" dirty="0" smtClean="0"/>
              <a:t>MORE SOPHISTICATED UNDERSTANDING OF SITE DYNAMICS</a:t>
            </a:r>
          </a:p>
          <a:p>
            <a:pPr lvl="1" eaLnBrk="1" hangingPunct="1">
              <a:lnSpc>
                <a:spcPct val="80000"/>
              </a:lnSpc>
              <a:defRPr/>
            </a:pPr>
            <a:r>
              <a:rPr lang="en-US" sz="1400" b="1" dirty="0" smtClean="0"/>
              <a:t>ASSIMILATIVE CAPACITY</a:t>
            </a:r>
          </a:p>
          <a:p>
            <a:pPr lvl="1" eaLnBrk="1" hangingPunct="1">
              <a:lnSpc>
                <a:spcPct val="80000"/>
              </a:lnSpc>
              <a:defRPr/>
            </a:pPr>
            <a:r>
              <a:rPr lang="en-US" sz="1400" b="1" dirty="0" smtClean="0"/>
              <a:t>CARRYING CAPACITY</a:t>
            </a:r>
          </a:p>
          <a:p>
            <a:pPr eaLnBrk="1" hangingPunct="1">
              <a:lnSpc>
                <a:spcPct val="80000"/>
              </a:lnSpc>
              <a:defRPr/>
            </a:pPr>
            <a:endParaRPr lang="en-US" sz="1600" b="1" dirty="0" smtClean="0"/>
          </a:p>
          <a:p>
            <a:pPr eaLnBrk="1" hangingPunct="1">
              <a:lnSpc>
                <a:spcPct val="80000"/>
              </a:lnSpc>
              <a:defRPr/>
            </a:pPr>
            <a:r>
              <a:rPr lang="en-US" sz="1600" b="1" dirty="0" smtClean="0"/>
              <a:t>GREATER DIVERSITY OF TECHNICAL STAFF EXPERTISE</a:t>
            </a:r>
          </a:p>
          <a:p>
            <a:pPr eaLnBrk="1" hangingPunct="1">
              <a:lnSpc>
                <a:spcPct val="80000"/>
              </a:lnSpc>
              <a:buFont typeface="Wingdings" pitchFamily="2" charset="2"/>
              <a:buNone/>
              <a:defRPr/>
            </a:pPr>
            <a:r>
              <a:rPr lang="en-US" sz="1600" b="1" dirty="0" smtClean="0"/>
              <a:t> </a:t>
            </a:r>
          </a:p>
          <a:p>
            <a:pPr eaLnBrk="1" hangingPunct="1">
              <a:lnSpc>
                <a:spcPct val="80000"/>
              </a:lnSpc>
              <a:defRPr/>
            </a:pPr>
            <a:r>
              <a:rPr lang="en-US" sz="1600" b="1" dirty="0" smtClean="0"/>
              <a:t>INTERCROPPING</a:t>
            </a:r>
          </a:p>
          <a:p>
            <a:pPr eaLnBrk="1" hangingPunct="1">
              <a:lnSpc>
                <a:spcPct val="80000"/>
              </a:lnSpc>
              <a:defRPr/>
            </a:pPr>
            <a:endParaRPr lang="en-US" sz="1600" b="1" dirty="0" smtClean="0"/>
          </a:p>
          <a:p>
            <a:pPr eaLnBrk="1" hangingPunct="1">
              <a:lnSpc>
                <a:spcPct val="80000"/>
              </a:lnSpc>
              <a:defRPr/>
            </a:pPr>
            <a:r>
              <a:rPr lang="en-US" sz="1600" b="1" dirty="0" smtClean="0"/>
              <a:t>SITE ROTATION </a:t>
            </a:r>
          </a:p>
          <a:p>
            <a:pPr lvl="1" eaLnBrk="1" hangingPunct="1">
              <a:lnSpc>
                <a:spcPct val="80000"/>
              </a:lnSpc>
              <a:defRPr/>
            </a:pPr>
            <a:r>
              <a:rPr lang="en-US" sz="1400" b="1" dirty="0" smtClean="0"/>
              <a:t>SPECIES ROTATIONS</a:t>
            </a:r>
          </a:p>
          <a:p>
            <a:pPr lvl="1" eaLnBrk="1" hangingPunct="1">
              <a:lnSpc>
                <a:spcPct val="80000"/>
              </a:lnSpc>
              <a:defRPr/>
            </a:pPr>
            <a:r>
              <a:rPr lang="en-US" sz="1400" b="1" dirty="0" smtClean="0"/>
              <a:t>FALLOWING</a:t>
            </a:r>
          </a:p>
          <a:p>
            <a:pPr eaLnBrk="1" hangingPunct="1">
              <a:lnSpc>
                <a:spcPct val="80000"/>
              </a:lnSpc>
              <a:defRPr/>
            </a:pPr>
            <a:endParaRPr lang="en-US" sz="1600" b="1" dirty="0" smtClean="0"/>
          </a:p>
          <a:p>
            <a:pPr eaLnBrk="1" hangingPunct="1">
              <a:lnSpc>
                <a:spcPct val="80000"/>
              </a:lnSpc>
              <a:defRPr/>
            </a:pPr>
            <a:r>
              <a:rPr lang="en-US" sz="1600" b="1" dirty="0" smtClean="0"/>
              <a:t>BIOSECURITY</a:t>
            </a:r>
          </a:p>
          <a:p>
            <a:pPr eaLnBrk="1" hangingPunct="1">
              <a:lnSpc>
                <a:spcPct val="80000"/>
              </a:lnSpc>
              <a:defRPr/>
            </a:pPr>
            <a:endParaRPr lang="en-US" sz="1600" b="1" dirty="0" smtClean="0"/>
          </a:p>
          <a:p>
            <a:pPr eaLnBrk="1" hangingPunct="1">
              <a:lnSpc>
                <a:spcPct val="80000"/>
              </a:lnSpc>
              <a:defRPr/>
            </a:pPr>
            <a:r>
              <a:rPr lang="en-US" sz="1600" b="1" dirty="0" smtClean="0"/>
              <a:t>ESCAPE PREVENTION AND RESPONSE</a:t>
            </a:r>
          </a:p>
          <a:p>
            <a:pPr eaLnBrk="1" hangingPunct="1">
              <a:lnSpc>
                <a:spcPct val="80000"/>
              </a:lnSpc>
              <a:buFont typeface="Wingdings" pitchFamily="2" charset="2"/>
              <a:buNone/>
              <a:defRPr/>
            </a:pPr>
            <a:endParaRPr lang="en-US" sz="1600" dirty="0" smtClean="0"/>
          </a:p>
          <a:p>
            <a:pPr eaLnBrk="1" hangingPunct="1">
              <a:lnSpc>
                <a:spcPct val="80000"/>
              </a:lnSpc>
              <a:defRPr/>
            </a:pPr>
            <a:r>
              <a:rPr lang="en-US" sz="1600" b="1" dirty="0" smtClean="0"/>
              <a:t>ENVIRONMENTAL SYNERGISM  AT MULTIPLE LEVELS</a:t>
            </a:r>
          </a:p>
        </p:txBody>
      </p:sp>
    </p:spTree>
    <p:extLst>
      <p:ext uri="{BB962C8B-B14F-4D97-AF65-F5344CB8AC3E}">
        <p14:creationId xmlns:p14="http://schemas.microsoft.com/office/powerpoint/2010/main" val="3937389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609600" y="228600"/>
            <a:ext cx="7772400" cy="838200"/>
          </a:xfrm>
        </p:spPr>
        <p:txBody>
          <a:bodyPr/>
          <a:lstStyle/>
          <a:p>
            <a:pPr eaLnBrk="1" hangingPunct="1"/>
            <a:r>
              <a:rPr lang="en-US" altLang="en-US" sz="4800" b="1" u="sng" dirty="0" smtClean="0">
                <a:solidFill>
                  <a:srgbClr val="FF0000"/>
                </a:solidFill>
              </a:rPr>
              <a:t>GLOBAL FOOD CRISIS</a:t>
            </a:r>
          </a:p>
        </p:txBody>
      </p:sp>
      <p:sp>
        <p:nvSpPr>
          <p:cNvPr id="12291" name="Rectangle 3"/>
          <p:cNvSpPr>
            <a:spLocks noGrp="1" noChangeArrowheads="1"/>
          </p:cNvSpPr>
          <p:nvPr>
            <p:ph type="body" idx="1"/>
          </p:nvPr>
        </p:nvSpPr>
        <p:spPr>
          <a:xfrm>
            <a:off x="0" y="1295400"/>
            <a:ext cx="9144000" cy="5410200"/>
          </a:xfrm>
        </p:spPr>
        <p:txBody>
          <a:bodyPr/>
          <a:lstStyle/>
          <a:p>
            <a:pPr eaLnBrk="1" hangingPunct="1">
              <a:lnSpc>
                <a:spcPct val="80000"/>
              </a:lnSpc>
            </a:pPr>
            <a:r>
              <a:rPr lang="en-US" altLang="en-US" sz="2400" b="1" dirty="0" smtClean="0">
                <a:solidFill>
                  <a:srgbClr val="FFFF00"/>
                </a:solidFill>
              </a:rPr>
              <a:t>9.6 BILLION PEOPLE BY 2050</a:t>
            </a:r>
          </a:p>
          <a:p>
            <a:pPr eaLnBrk="1" hangingPunct="1">
              <a:lnSpc>
                <a:spcPct val="80000"/>
              </a:lnSpc>
            </a:pPr>
            <a:endParaRPr lang="en-US" altLang="en-US" sz="1400" b="1" dirty="0" smtClean="0">
              <a:solidFill>
                <a:srgbClr val="FFFF00"/>
              </a:solidFill>
            </a:endParaRPr>
          </a:p>
          <a:p>
            <a:pPr eaLnBrk="1" hangingPunct="1">
              <a:lnSpc>
                <a:spcPct val="80000"/>
              </a:lnSpc>
            </a:pPr>
            <a:r>
              <a:rPr lang="en-US" altLang="en-US" sz="2400" b="1" dirty="0" smtClean="0">
                <a:solidFill>
                  <a:srgbClr val="FFFF00"/>
                </a:solidFill>
              </a:rPr>
              <a:t>INCREASING LIVING STANDARDS, LIMITED RESOURCES</a:t>
            </a:r>
          </a:p>
          <a:p>
            <a:pPr lvl="1" eaLnBrk="1" hangingPunct="1">
              <a:lnSpc>
                <a:spcPct val="80000"/>
              </a:lnSpc>
            </a:pPr>
            <a:r>
              <a:rPr lang="en-US" altLang="en-US" sz="1800" b="1" dirty="0" smtClean="0">
                <a:solidFill>
                  <a:srgbClr val="FFFF00"/>
                </a:solidFill>
              </a:rPr>
              <a:t>INDIA AND CHINA DRIVING CONSUMPTION</a:t>
            </a:r>
          </a:p>
          <a:p>
            <a:pPr eaLnBrk="1" hangingPunct="1">
              <a:lnSpc>
                <a:spcPct val="80000"/>
              </a:lnSpc>
            </a:pPr>
            <a:endParaRPr lang="en-US" altLang="en-US" sz="1400" b="1" dirty="0" smtClean="0">
              <a:solidFill>
                <a:srgbClr val="FFFF00"/>
              </a:solidFill>
            </a:endParaRPr>
          </a:p>
          <a:p>
            <a:pPr eaLnBrk="1" hangingPunct="1">
              <a:lnSpc>
                <a:spcPct val="80000"/>
              </a:lnSpc>
            </a:pPr>
            <a:r>
              <a:rPr lang="en-US" altLang="en-US" sz="2400" b="1" dirty="0" smtClean="0">
                <a:solidFill>
                  <a:srgbClr val="FFFF00"/>
                </a:solidFill>
              </a:rPr>
              <a:t>TERRESTRIAL FOOD PRODUCTION – LIMITS EMERGE </a:t>
            </a:r>
          </a:p>
          <a:p>
            <a:pPr lvl="1" eaLnBrk="1" hangingPunct="1">
              <a:lnSpc>
                <a:spcPct val="80000"/>
              </a:lnSpc>
            </a:pPr>
            <a:r>
              <a:rPr lang="en-US" altLang="en-US" sz="1800" b="1" dirty="0" smtClean="0">
                <a:solidFill>
                  <a:srgbClr val="FFFF00"/>
                </a:solidFill>
              </a:rPr>
              <a:t>WATER</a:t>
            </a:r>
          </a:p>
          <a:p>
            <a:pPr lvl="1" eaLnBrk="1" hangingPunct="1">
              <a:lnSpc>
                <a:spcPct val="80000"/>
              </a:lnSpc>
            </a:pPr>
            <a:r>
              <a:rPr lang="en-US" altLang="en-US" sz="1800" b="1" dirty="0" smtClean="0">
                <a:solidFill>
                  <a:srgbClr val="FFFF00"/>
                </a:solidFill>
              </a:rPr>
              <a:t>LAND</a:t>
            </a:r>
          </a:p>
          <a:p>
            <a:pPr lvl="1" eaLnBrk="1" hangingPunct="1">
              <a:lnSpc>
                <a:spcPct val="80000"/>
              </a:lnSpc>
            </a:pPr>
            <a:r>
              <a:rPr lang="en-US" altLang="en-US" sz="1800" b="1" dirty="0" smtClean="0">
                <a:solidFill>
                  <a:srgbClr val="FFFF00"/>
                </a:solidFill>
              </a:rPr>
              <a:t>NUTRIENTS</a:t>
            </a:r>
          </a:p>
          <a:p>
            <a:pPr lvl="1" eaLnBrk="1" hangingPunct="1">
              <a:lnSpc>
                <a:spcPct val="80000"/>
              </a:lnSpc>
            </a:pPr>
            <a:r>
              <a:rPr lang="en-US" altLang="en-US" sz="1800" b="1" dirty="0" smtClean="0">
                <a:solidFill>
                  <a:srgbClr val="FFFF00"/>
                </a:solidFill>
              </a:rPr>
              <a:t>ENERGY</a:t>
            </a:r>
          </a:p>
          <a:p>
            <a:pPr eaLnBrk="1" hangingPunct="1">
              <a:lnSpc>
                <a:spcPct val="80000"/>
              </a:lnSpc>
            </a:pPr>
            <a:endParaRPr lang="en-US" altLang="en-US" sz="1400" b="1" dirty="0" smtClean="0">
              <a:solidFill>
                <a:srgbClr val="FFFF00"/>
              </a:solidFill>
            </a:endParaRPr>
          </a:p>
          <a:p>
            <a:pPr eaLnBrk="1" hangingPunct="1"/>
            <a:r>
              <a:rPr lang="en-US" altLang="en-US" sz="2400" b="1" dirty="0" smtClean="0">
                <a:solidFill>
                  <a:srgbClr val="FFFF00"/>
                </a:solidFill>
              </a:rPr>
              <a:t>UN, WORLD WATCH AND WORLD BANK ESTIMATE 70-300% INCREASE IN FOOD PRODUCTION NEEDED</a:t>
            </a:r>
            <a:endParaRPr lang="en-US" altLang="en-US" sz="1800" b="1" dirty="0" smtClean="0">
              <a:solidFill>
                <a:srgbClr val="FFFF00"/>
              </a:solidFill>
            </a:endParaRPr>
          </a:p>
          <a:p>
            <a:pPr eaLnBrk="1" hangingPunct="1"/>
            <a:endParaRPr lang="en-US" altLang="en-US" sz="1400" b="1" dirty="0" smtClean="0">
              <a:solidFill>
                <a:srgbClr val="FFFF00"/>
              </a:solidFill>
            </a:endParaRPr>
          </a:p>
          <a:p>
            <a:pPr eaLnBrk="1" hangingPunct="1"/>
            <a:r>
              <a:rPr lang="en-US" altLang="en-US" sz="2400" b="1" dirty="0" smtClean="0">
                <a:solidFill>
                  <a:srgbClr val="FFFF00"/>
                </a:solidFill>
              </a:rPr>
              <a:t>COST AND </a:t>
            </a:r>
            <a:r>
              <a:rPr lang="en-US" altLang="en-US" sz="2400" b="1" u="sng" dirty="0" smtClean="0">
                <a:solidFill>
                  <a:srgbClr val="FFFF00"/>
                </a:solidFill>
              </a:rPr>
              <a:t>AVAILABILITY</a:t>
            </a:r>
            <a:r>
              <a:rPr lang="en-US" altLang="en-US" sz="2400" b="1" dirty="0" smtClean="0">
                <a:solidFill>
                  <a:srgbClr val="FFFF00"/>
                </a:solidFill>
              </a:rPr>
              <a:t> OF FOOD, ENERGY AND WATER WILL BE  </a:t>
            </a:r>
            <a:r>
              <a:rPr lang="en-US" altLang="en-US" sz="2400" b="1" u="sng" dirty="0" smtClean="0">
                <a:solidFill>
                  <a:srgbClr val="FFFF00"/>
                </a:solidFill>
              </a:rPr>
              <a:t>THE</a:t>
            </a:r>
            <a:r>
              <a:rPr lang="en-US" altLang="en-US" sz="2400" b="1" dirty="0" smtClean="0">
                <a:solidFill>
                  <a:srgbClr val="FFFF00"/>
                </a:solidFill>
              </a:rPr>
              <a:t> DRIVERS IN NEXT 40 YEARS</a:t>
            </a:r>
            <a:endParaRPr lang="en-US" altLang="en-US" sz="1800" b="1" dirty="0" smtClean="0">
              <a:solidFill>
                <a:srgbClr val="FFFF00"/>
              </a:solidFill>
            </a:endParaRPr>
          </a:p>
          <a:p>
            <a:pPr eaLnBrk="1" hangingPunct="1">
              <a:lnSpc>
                <a:spcPct val="80000"/>
              </a:lnSpc>
            </a:pPr>
            <a:endParaRPr lang="en-US" altLang="en-US" sz="1400" b="1" dirty="0" smtClean="0">
              <a:solidFill>
                <a:srgbClr val="FFFF00"/>
              </a:solidFill>
            </a:endParaRPr>
          </a:p>
        </p:txBody>
      </p:sp>
      <p:sp>
        <p:nvSpPr>
          <p:cNvPr id="2" name="TextBox 1"/>
          <p:cNvSpPr txBox="1"/>
          <p:nvPr/>
        </p:nvSpPr>
        <p:spPr>
          <a:xfrm>
            <a:off x="450273" y="6444734"/>
            <a:ext cx="8118569" cy="369332"/>
          </a:xfrm>
          <a:prstGeom prst="rect">
            <a:avLst/>
          </a:prstGeom>
          <a:noFill/>
        </p:spPr>
        <p:txBody>
          <a:bodyPr wrap="none" rtlCol="0">
            <a:spAutoFit/>
          </a:bodyPr>
          <a:lstStyle/>
          <a:p>
            <a:pPr fontAlgn="base">
              <a:spcBef>
                <a:spcPct val="0"/>
              </a:spcBef>
              <a:spcAft>
                <a:spcPct val="0"/>
              </a:spcAft>
            </a:pPr>
            <a:r>
              <a:rPr lang="en-US" dirty="0">
                <a:solidFill>
                  <a:srgbClr val="FFFF00"/>
                </a:solidFill>
              </a:rPr>
              <a:t>Source: FAO 2012, USDA 2011, W WI 2012, Carrying Capacity Network 2010</a:t>
            </a:r>
          </a:p>
        </p:txBody>
      </p:sp>
    </p:spTree>
    <p:extLst>
      <p:ext uri="{BB962C8B-B14F-4D97-AF65-F5344CB8AC3E}">
        <p14:creationId xmlns:p14="http://schemas.microsoft.com/office/powerpoint/2010/main" val="265814127"/>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ext Box 2"/>
          <p:cNvSpPr txBox="1">
            <a:spLocks noChangeArrowheads="1"/>
          </p:cNvSpPr>
          <p:nvPr/>
        </p:nvSpPr>
        <p:spPr bwMode="auto">
          <a:xfrm>
            <a:off x="0" y="228600"/>
            <a:ext cx="9144000" cy="523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fontAlgn="base">
              <a:spcBef>
                <a:spcPct val="50000"/>
              </a:spcBef>
              <a:spcAft>
                <a:spcPct val="0"/>
              </a:spcAft>
            </a:pPr>
            <a:r>
              <a:rPr lang="en-US" altLang="en-US" sz="2800" b="1" i="1" dirty="0" smtClean="0">
                <a:solidFill>
                  <a:srgbClr val="FFFFFF"/>
                </a:solidFill>
                <a:latin typeface="Helvetica" pitchFamily="34" charset="0"/>
              </a:rPr>
              <a:t> Integrated  Multitrophic Aquaculture</a:t>
            </a:r>
          </a:p>
        </p:txBody>
      </p:sp>
      <p:sp>
        <p:nvSpPr>
          <p:cNvPr id="28675" name="Line 3"/>
          <p:cNvSpPr>
            <a:spLocks noChangeShapeType="1"/>
          </p:cNvSpPr>
          <p:nvPr/>
        </p:nvSpPr>
        <p:spPr bwMode="auto">
          <a:xfrm>
            <a:off x="1828800" y="1371600"/>
            <a:ext cx="0" cy="685800"/>
          </a:xfrm>
          <a:prstGeom prst="line">
            <a:avLst/>
          </a:prstGeom>
          <a:noFill/>
          <a:ln w="38100">
            <a:solidFill>
              <a:schemeClr val="bg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dirty="0" smtClean="0">
              <a:solidFill>
                <a:srgbClr val="000000"/>
              </a:solidFill>
              <a:latin typeface="Arial" charset="0"/>
            </a:endParaRPr>
          </a:p>
        </p:txBody>
      </p:sp>
      <p:sp>
        <p:nvSpPr>
          <p:cNvPr id="28676" name="Line 4"/>
          <p:cNvSpPr>
            <a:spLocks noChangeShapeType="1"/>
          </p:cNvSpPr>
          <p:nvPr/>
        </p:nvSpPr>
        <p:spPr bwMode="auto">
          <a:xfrm>
            <a:off x="0" y="6019800"/>
            <a:ext cx="9144000" cy="0"/>
          </a:xfrm>
          <a:prstGeom prst="line">
            <a:avLst/>
          </a:prstGeom>
          <a:noFill/>
          <a:ln w="9525">
            <a:solidFill>
              <a:srgbClr val="FFFF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dirty="0" smtClean="0">
              <a:solidFill>
                <a:srgbClr val="000000"/>
              </a:solidFill>
              <a:latin typeface="Arial" charset="0"/>
            </a:endParaRPr>
          </a:p>
        </p:txBody>
      </p:sp>
      <p:sp>
        <p:nvSpPr>
          <p:cNvPr id="28677" name="Line 5"/>
          <p:cNvSpPr>
            <a:spLocks noChangeShapeType="1"/>
          </p:cNvSpPr>
          <p:nvPr/>
        </p:nvSpPr>
        <p:spPr bwMode="auto">
          <a:xfrm>
            <a:off x="1676400" y="3733800"/>
            <a:ext cx="0" cy="1547813"/>
          </a:xfrm>
          <a:prstGeom prst="line">
            <a:avLst/>
          </a:prstGeom>
          <a:noFill/>
          <a:ln w="38100">
            <a:solidFill>
              <a:schemeClr val="bg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dirty="0" smtClean="0">
              <a:solidFill>
                <a:srgbClr val="000000"/>
              </a:solidFill>
              <a:latin typeface="Arial" charset="0"/>
            </a:endParaRPr>
          </a:p>
        </p:txBody>
      </p:sp>
      <p:sp>
        <p:nvSpPr>
          <p:cNvPr id="28678" name="Line 6"/>
          <p:cNvSpPr>
            <a:spLocks noChangeShapeType="1"/>
          </p:cNvSpPr>
          <p:nvPr/>
        </p:nvSpPr>
        <p:spPr bwMode="auto">
          <a:xfrm>
            <a:off x="2514600" y="3703638"/>
            <a:ext cx="0" cy="1543050"/>
          </a:xfrm>
          <a:prstGeom prst="line">
            <a:avLst/>
          </a:prstGeom>
          <a:noFill/>
          <a:ln w="38100">
            <a:solidFill>
              <a:schemeClr val="bg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dirty="0" smtClean="0">
              <a:solidFill>
                <a:srgbClr val="000000"/>
              </a:solidFill>
              <a:latin typeface="Arial" charset="0"/>
            </a:endParaRPr>
          </a:p>
        </p:txBody>
      </p:sp>
      <p:sp>
        <p:nvSpPr>
          <p:cNvPr id="28679" name="Line 7"/>
          <p:cNvSpPr>
            <a:spLocks noChangeShapeType="1"/>
          </p:cNvSpPr>
          <p:nvPr/>
        </p:nvSpPr>
        <p:spPr bwMode="auto">
          <a:xfrm flipV="1">
            <a:off x="3048000" y="2527300"/>
            <a:ext cx="1143000" cy="503238"/>
          </a:xfrm>
          <a:prstGeom prst="line">
            <a:avLst/>
          </a:prstGeom>
          <a:noFill/>
          <a:ln w="38100">
            <a:solidFill>
              <a:schemeClr val="bg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dirty="0" smtClean="0">
              <a:solidFill>
                <a:srgbClr val="000000"/>
              </a:solidFill>
              <a:latin typeface="Arial" charset="0"/>
            </a:endParaRPr>
          </a:p>
        </p:txBody>
      </p:sp>
      <p:sp>
        <p:nvSpPr>
          <p:cNvPr id="28680" name="Text Box 8"/>
          <p:cNvSpPr txBox="1">
            <a:spLocks noChangeArrowheads="1"/>
          </p:cNvSpPr>
          <p:nvPr/>
        </p:nvSpPr>
        <p:spPr bwMode="auto">
          <a:xfrm>
            <a:off x="-263525" y="4249738"/>
            <a:ext cx="2057400" cy="338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fontAlgn="base">
              <a:spcBef>
                <a:spcPct val="50000"/>
              </a:spcBef>
              <a:spcAft>
                <a:spcPct val="0"/>
              </a:spcAft>
            </a:pPr>
            <a:r>
              <a:rPr lang="en-US" altLang="en-US" sz="1600" b="1" i="1" dirty="0" smtClean="0">
                <a:solidFill>
                  <a:srgbClr val="FFFFFF"/>
                </a:solidFill>
                <a:latin typeface="Helvetica" pitchFamily="34" charset="0"/>
              </a:rPr>
              <a:t>Uneaten food</a:t>
            </a:r>
          </a:p>
        </p:txBody>
      </p:sp>
      <p:sp>
        <p:nvSpPr>
          <p:cNvPr id="28681" name="Text Box 9"/>
          <p:cNvSpPr txBox="1">
            <a:spLocks noChangeArrowheads="1"/>
          </p:cNvSpPr>
          <p:nvPr/>
        </p:nvSpPr>
        <p:spPr bwMode="auto">
          <a:xfrm>
            <a:off x="2628900" y="4267200"/>
            <a:ext cx="2057400" cy="338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fontAlgn="base">
              <a:spcBef>
                <a:spcPct val="50000"/>
              </a:spcBef>
              <a:spcAft>
                <a:spcPct val="0"/>
              </a:spcAft>
            </a:pPr>
            <a:r>
              <a:rPr lang="en-US" altLang="en-US" sz="1600" b="1" i="1" dirty="0" smtClean="0">
                <a:solidFill>
                  <a:srgbClr val="FFFFFF"/>
                </a:solidFill>
                <a:latin typeface="Helvetica" pitchFamily="34" charset="0"/>
              </a:rPr>
              <a:t>Fish feces</a:t>
            </a:r>
          </a:p>
        </p:txBody>
      </p:sp>
      <p:sp>
        <p:nvSpPr>
          <p:cNvPr id="28682" name="Text Box 10"/>
          <p:cNvSpPr txBox="1">
            <a:spLocks noChangeArrowheads="1"/>
          </p:cNvSpPr>
          <p:nvPr/>
        </p:nvSpPr>
        <p:spPr bwMode="auto">
          <a:xfrm>
            <a:off x="838200" y="990600"/>
            <a:ext cx="2286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fontAlgn="base">
              <a:spcBef>
                <a:spcPct val="50000"/>
              </a:spcBef>
              <a:spcAft>
                <a:spcPct val="0"/>
              </a:spcAft>
            </a:pPr>
            <a:r>
              <a:rPr lang="en-US" altLang="en-US" sz="2400" b="1" i="1" dirty="0" smtClean="0">
                <a:solidFill>
                  <a:srgbClr val="FFFFFF"/>
                </a:solidFill>
                <a:latin typeface="Helvetica" pitchFamily="34" charset="0"/>
              </a:rPr>
              <a:t>Feed Addition</a:t>
            </a:r>
            <a:endParaRPr lang="en-US" altLang="en-US" sz="2400" b="1" i="1" dirty="0" smtClean="0">
              <a:solidFill>
                <a:srgbClr val="000000"/>
              </a:solidFill>
              <a:latin typeface="Helvetica" pitchFamily="34" charset="0"/>
            </a:endParaRPr>
          </a:p>
        </p:txBody>
      </p:sp>
      <p:sp>
        <p:nvSpPr>
          <p:cNvPr id="28683" name="Text Box 11"/>
          <p:cNvSpPr txBox="1">
            <a:spLocks noChangeArrowheads="1"/>
          </p:cNvSpPr>
          <p:nvPr/>
        </p:nvSpPr>
        <p:spPr bwMode="auto">
          <a:xfrm>
            <a:off x="3203575" y="2190750"/>
            <a:ext cx="29718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fontAlgn="base">
              <a:spcBef>
                <a:spcPct val="50000"/>
              </a:spcBef>
              <a:spcAft>
                <a:spcPct val="0"/>
              </a:spcAft>
            </a:pPr>
            <a:r>
              <a:rPr lang="en-US" altLang="en-US" sz="1600" b="1" i="1" dirty="0" smtClean="0">
                <a:solidFill>
                  <a:srgbClr val="FFFFFF"/>
                </a:solidFill>
                <a:latin typeface="Helvetica" pitchFamily="34" charset="0"/>
              </a:rPr>
              <a:t>Dissolved Nitrogen (NH4)</a:t>
            </a:r>
            <a:endParaRPr lang="en-US" altLang="en-US" sz="1600" b="1" i="1" dirty="0" smtClean="0">
              <a:solidFill>
                <a:srgbClr val="000000"/>
              </a:solidFill>
              <a:latin typeface="Helvetica" pitchFamily="34" charset="0"/>
            </a:endParaRPr>
          </a:p>
        </p:txBody>
      </p:sp>
      <p:sp>
        <p:nvSpPr>
          <p:cNvPr id="28684" name="Text Box 13"/>
          <p:cNvSpPr txBox="1">
            <a:spLocks noChangeArrowheads="1"/>
          </p:cNvSpPr>
          <p:nvPr/>
        </p:nvSpPr>
        <p:spPr bwMode="auto">
          <a:xfrm>
            <a:off x="0" y="6096000"/>
            <a:ext cx="9144000" cy="738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fontAlgn="base">
              <a:spcBef>
                <a:spcPct val="0"/>
              </a:spcBef>
              <a:spcAft>
                <a:spcPct val="0"/>
              </a:spcAft>
            </a:pPr>
            <a:r>
              <a:rPr lang="en-US" altLang="en-US" b="1" i="1" dirty="0" smtClean="0">
                <a:solidFill>
                  <a:srgbClr val="FFFFFF"/>
                </a:solidFill>
                <a:latin typeface="Helvetica" pitchFamily="34" charset="0"/>
              </a:rPr>
              <a:t>Decomposition, Denitrification, Remineralization </a:t>
            </a:r>
          </a:p>
          <a:p>
            <a:pPr algn="ctr" fontAlgn="base">
              <a:spcBef>
                <a:spcPct val="0"/>
              </a:spcBef>
              <a:spcAft>
                <a:spcPct val="0"/>
              </a:spcAft>
            </a:pPr>
            <a:r>
              <a:rPr lang="en-US" altLang="en-US" b="1" i="1" dirty="0" smtClean="0">
                <a:solidFill>
                  <a:srgbClr val="FFFFFF"/>
                </a:solidFill>
                <a:latin typeface="Helvetica" pitchFamily="34" charset="0"/>
              </a:rPr>
              <a:t> Increased/ Decreased Benthic Biomass and Diversity</a:t>
            </a:r>
            <a:endParaRPr lang="en-US" altLang="en-US" sz="2400" b="1" i="1" dirty="0" smtClean="0">
              <a:solidFill>
                <a:srgbClr val="000000"/>
              </a:solidFill>
              <a:latin typeface="Helvetica" pitchFamily="34" charset="0"/>
            </a:endParaRPr>
          </a:p>
        </p:txBody>
      </p:sp>
      <p:sp>
        <p:nvSpPr>
          <p:cNvPr id="28685" name="Line 14"/>
          <p:cNvSpPr>
            <a:spLocks noChangeShapeType="1"/>
          </p:cNvSpPr>
          <p:nvPr/>
        </p:nvSpPr>
        <p:spPr bwMode="auto">
          <a:xfrm flipV="1">
            <a:off x="4572000" y="2514600"/>
            <a:ext cx="0" cy="3505200"/>
          </a:xfrm>
          <a:prstGeom prst="line">
            <a:avLst/>
          </a:prstGeom>
          <a:noFill/>
          <a:ln w="38100">
            <a:solidFill>
              <a:schemeClr val="bg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dirty="0" smtClean="0">
              <a:solidFill>
                <a:srgbClr val="000000"/>
              </a:solidFill>
              <a:latin typeface="Arial" charset="0"/>
            </a:endParaRPr>
          </a:p>
        </p:txBody>
      </p:sp>
      <p:sp>
        <p:nvSpPr>
          <p:cNvPr id="28686" name="Text Box 15"/>
          <p:cNvSpPr txBox="1">
            <a:spLocks noChangeArrowheads="1"/>
          </p:cNvSpPr>
          <p:nvPr/>
        </p:nvSpPr>
        <p:spPr bwMode="auto">
          <a:xfrm>
            <a:off x="5562600" y="3092450"/>
            <a:ext cx="30480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fontAlgn="base">
              <a:spcBef>
                <a:spcPct val="50000"/>
              </a:spcBef>
              <a:spcAft>
                <a:spcPct val="0"/>
              </a:spcAft>
            </a:pPr>
            <a:r>
              <a:rPr lang="en-US" altLang="en-US" b="1" i="1" dirty="0" smtClean="0">
                <a:solidFill>
                  <a:srgbClr val="FFFFFF"/>
                </a:solidFill>
                <a:latin typeface="Helvetica" pitchFamily="34" charset="0"/>
              </a:rPr>
              <a:t>Phytoplankton</a:t>
            </a:r>
            <a:endParaRPr lang="en-US" altLang="en-US" sz="2400" b="1" i="1" dirty="0" smtClean="0">
              <a:solidFill>
                <a:srgbClr val="FFFFFF"/>
              </a:solidFill>
              <a:latin typeface="Helvetica" pitchFamily="34" charset="0"/>
            </a:endParaRPr>
          </a:p>
        </p:txBody>
      </p:sp>
      <p:sp>
        <p:nvSpPr>
          <p:cNvPr id="28687" name="Text Box 16"/>
          <p:cNvSpPr txBox="1">
            <a:spLocks noChangeArrowheads="1"/>
          </p:cNvSpPr>
          <p:nvPr/>
        </p:nvSpPr>
        <p:spPr bwMode="auto">
          <a:xfrm>
            <a:off x="6122988" y="5014913"/>
            <a:ext cx="2438400" cy="461962"/>
          </a:xfrm>
          <a:prstGeom prst="rect">
            <a:avLst/>
          </a:prstGeom>
          <a:solidFill>
            <a:srgbClr val="00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fontAlgn="base">
              <a:spcBef>
                <a:spcPct val="50000"/>
              </a:spcBef>
              <a:spcAft>
                <a:spcPct val="0"/>
              </a:spcAft>
            </a:pPr>
            <a:r>
              <a:rPr lang="en-US" altLang="en-US" b="1" i="1" dirty="0" smtClean="0">
                <a:solidFill>
                  <a:srgbClr val="000000"/>
                </a:solidFill>
                <a:latin typeface="Helvetica" pitchFamily="34" charset="0"/>
              </a:rPr>
              <a:t>Harvested Bivalves </a:t>
            </a:r>
            <a:endParaRPr lang="en-US" altLang="en-US" sz="2400" b="1" i="1" dirty="0" smtClean="0">
              <a:solidFill>
                <a:srgbClr val="000000"/>
              </a:solidFill>
              <a:latin typeface="Helvetica" pitchFamily="34" charset="0"/>
            </a:endParaRPr>
          </a:p>
        </p:txBody>
      </p:sp>
      <p:sp>
        <p:nvSpPr>
          <p:cNvPr id="28688" name="Line 17"/>
          <p:cNvSpPr>
            <a:spLocks noChangeShapeType="1"/>
          </p:cNvSpPr>
          <p:nvPr/>
        </p:nvSpPr>
        <p:spPr bwMode="auto">
          <a:xfrm>
            <a:off x="7086600" y="3554413"/>
            <a:ext cx="38100" cy="1444625"/>
          </a:xfrm>
          <a:prstGeom prst="line">
            <a:avLst/>
          </a:prstGeom>
          <a:noFill/>
          <a:ln w="38100">
            <a:solidFill>
              <a:schemeClr val="bg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dirty="0" smtClean="0">
              <a:solidFill>
                <a:srgbClr val="000000"/>
              </a:solidFill>
              <a:latin typeface="Arial" charset="0"/>
            </a:endParaRPr>
          </a:p>
        </p:txBody>
      </p:sp>
      <p:sp>
        <p:nvSpPr>
          <p:cNvPr id="28689" name="Line 18"/>
          <p:cNvSpPr>
            <a:spLocks noChangeShapeType="1"/>
          </p:cNvSpPr>
          <p:nvPr/>
        </p:nvSpPr>
        <p:spPr bwMode="auto">
          <a:xfrm>
            <a:off x="5784850" y="2514600"/>
            <a:ext cx="969963" cy="723900"/>
          </a:xfrm>
          <a:prstGeom prst="line">
            <a:avLst/>
          </a:prstGeom>
          <a:noFill/>
          <a:ln w="38100">
            <a:solidFill>
              <a:schemeClr val="bg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dirty="0" smtClean="0">
              <a:solidFill>
                <a:srgbClr val="000000"/>
              </a:solidFill>
              <a:latin typeface="Arial" charset="0"/>
            </a:endParaRPr>
          </a:p>
        </p:txBody>
      </p:sp>
      <p:pic>
        <p:nvPicPr>
          <p:cNvPr id="28690" name="Picture 21"/>
          <p:cNvPicPr>
            <a:picLocks noChangeAspect="1" noChangeArrowheads="1"/>
          </p:cNvPicPr>
          <p:nvPr/>
        </p:nvPicPr>
        <p:blipFill>
          <a:blip r:embed="rId3" cstate="print">
            <a:extLst>
              <a:ext uri="{28A0092B-C50C-407E-A947-70E740481C1C}">
                <a14:useLocalDpi xmlns:a14="http://schemas.microsoft.com/office/drawing/2010/main" val="0"/>
              </a:ext>
            </a:extLst>
          </a:blip>
          <a:srcRect t="13898" r="24934" b="11040"/>
          <a:stretch>
            <a:fillRect/>
          </a:stretch>
        </p:blipFill>
        <p:spPr bwMode="auto">
          <a:xfrm>
            <a:off x="990600" y="2057400"/>
            <a:ext cx="2057400" cy="1646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91" name="Text Box 16"/>
          <p:cNvSpPr txBox="1">
            <a:spLocks noChangeArrowheads="1"/>
          </p:cNvSpPr>
          <p:nvPr/>
        </p:nvSpPr>
        <p:spPr bwMode="auto">
          <a:xfrm>
            <a:off x="166688" y="5281613"/>
            <a:ext cx="3324225" cy="461962"/>
          </a:xfrm>
          <a:prstGeom prst="rect">
            <a:avLst/>
          </a:prstGeom>
          <a:solidFill>
            <a:srgbClr val="00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fontAlgn="base">
              <a:spcBef>
                <a:spcPct val="0"/>
              </a:spcBef>
              <a:spcAft>
                <a:spcPct val="0"/>
              </a:spcAft>
            </a:pPr>
            <a:r>
              <a:rPr lang="en-US" altLang="en-US" b="1" i="1" dirty="0" smtClean="0">
                <a:solidFill>
                  <a:srgbClr val="000000"/>
                </a:solidFill>
                <a:latin typeface="Helvetica" pitchFamily="34" charset="0"/>
              </a:rPr>
              <a:t>Harvested Bottom Grazers </a:t>
            </a:r>
            <a:endParaRPr lang="en-US" altLang="en-US" sz="2400" b="1" i="1" dirty="0" smtClean="0">
              <a:solidFill>
                <a:srgbClr val="000000"/>
              </a:solidFill>
              <a:latin typeface="Helvetica" pitchFamily="34" charset="0"/>
            </a:endParaRPr>
          </a:p>
        </p:txBody>
      </p:sp>
      <p:sp>
        <p:nvSpPr>
          <p:cNvPr id="28692" name="Line 7"/>
          <p:cNvSpPr>
            <a:spLocks noChangeShapeType="1"/>
          </p:cNvSpPr>
          <p:nvPr/>
        </p:nvSpPr>
        <p:spPr bwMode="auto">
          <a:xfrm>
            <a:off x="3048000" y="3048000"/>
            <a:ext cx="1295400" cy="625475"/>
          </a:xfrm>
          <a:prstGeom prst="line">
            <a:avLst/>
          </a:prstGeom>
          <a:noFill/>
          <a:ln w="38100">
            <a:solidFill>
              <a:schemeClr val="bg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dirty="0" smtClean="0">
              <a:solidFill>
                <a:srgbClr val="000000"/>
              </a:solidFill>
              <a:latin typeface="Arial" charset="0"/>
            </a:endParaRPr>
          </a:p>
        </p:txBody>
      </p:sp>
      <p:sp>
        <p:nvSpPr>
          <p:cNvPr id="28693" name="Text Box 11"/>
          <p:cNvSpPr txBox="1">
            <a:spLocks noChangeArrowheads="1"/>
          </p:cNvSpPr>
          <p:nvPr/>
        </p:nvSpPr>
        <p:spPr bwMode="auto">
          <a:xfrm>
            <a:off x="3309938" y="3673475"/>
            <a:ext cx="3286125" cy="339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fontAlgn="base">
              <a:spcBef>
                <a:spcPct val="50000"/>
              </a:spcBef>
              <a:spcAft>
                <a:spcPct val="0"/>
              </a:spcAft>
            </a:pPr>
            <a:r>
              <a:rPr lang="en-US" altLang="en-US" sz="1600" b="1" i="1" dirty="0" smtClean="0">
                <a:solidFill>
                  <a:srgbClr val="FFFFFF"/>
                </a:solidFill>
                <a:latin typeface="Helvetica" pitchFamily="34" charset="0"/>
              </a:rPr>
              <a:t>Seston  and fouling organisms</a:t>
            </a:r>
          </a:p>
        </p:txBody>
      </p:sp>
      <p:sp>
        <p:nvSpPr>
          <p:cNvPr id="28694" name="Text Box 16"/>
          <p:cNvSpPr txBox="1">
            <a:spLocks noChangeArrowheads="1"/>
          </p:cNvSpPr>
          <p:nvPr/>
        </p:nvSpPr>
        <p:spPr bwMode="auto">
          <a:xfrm>
            <a:off x="6269038" y="2052638"/>
            <a:ext cx="2874962" cy="461962"/>
          </a:xfrm>
          <a:prstGeom prst="rect">
            <a:avLst/>
          </a:prstGeom>
          <a:solidFill>
            <a:srgbClr val="00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fontAlgn="base">
              <a:spcBef>
                <a:spcPct val="50000"/>
              </a:spcBef>
              <a:spcAft>
                <a:spcPct val="0"/>
              </a:spcAft>
            </a:pPr>
            <a:r>
              <a:rPr lang="en-US" altLang="en-US" b="1" i="1" dirty="0" smtClean="0">
                <a:solidFill>
                  <a:srgbClr val="000000"/>
                </a:solidFill>
                <a:latin typeface="Helvetica" pitchFamily="34" charset="0"/>
              </a:rPr>
              <a:t>Harvested Macroalgae </a:t>
            </a:r>
            <a:r>
              <a:rPr lang="en-US" altLang="en-US" sz="2400" b="1" i="1" dirty="0" smtClean="0">
                <a:solidFill>
                  <a:srgbClr val="000000"/>
                </a:solidFill>
                <a:latin typeface="Helvetica" pitchFamily="34" charset="0"/>
              </a:rPr>
              <a:t> </a:t>
            </a:r>
          </a:p>
        </p:txBody>
      </p:sp>
      <p:sp>
        <p:nvSpPr>
          <p:cNvPr id="28695" name="Line 17"/>
          <p:cNvSpPr>
            <a:spLocks noChangeShapeType="1"/>
          </p:cNvSpPr>
          <p:nvPr/>
        </p:nvSpPr>
        <p:spPr bwMode="auto">
          <a:xfrm>
            <a:off x="4979988" y="4029075"/>
            <a:ext cx="1098550" cy="985838"/>
          </a:xfrm>
          <a:prstGeom prst="line">
            <a:avLst/>
          </a:prstGeom>
          <a:noFill/>
          <a:ln w="38100">
            <a:solidFill>
              <a:schemeClr val="bg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dirty="0" smtClean="0">
              <a:solidFill>
                <a:srgbClr val="000000"/>
              </a:solidFill>
              <a:latin typeface="Arial" charset="0"/>
            </a:endParaRPr>
          </a:p>
        </p:txBody>
      </p:sp>
      <p:sp>
        <p:nvSpPr>
          <p:cNvPr id="28696" name="Line 17"/>
          <p:cNvSpPr>
            <a:spLocks noChangeShapeType="1"/>
          </p:cNvSpPr>
          <p:nvPr/>
        </p:nvSpPr>
        <p:spPr bwMode="auto">
          <a:xfrm flipH="1">
            <a:off x="3467100" y="4013200"/>
            <a:ext cx="876300" cy="1268413"/>
          </a:xfrm>
          <a:prstGeom prst="line">
            <a:avLst/>
          </a:prstGeom>
          <a:noFill/>
          <a:ln w="38100">
            <a:solidFill>
              <a:schemeClr val="bg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dirty="0" smtClean="0">
              <a:solidFill>
                <a:srgbClr val="000000"/>
              </a:solidFill>
              <a:latin typeface="Arial" charset="0"/>
            </a:endParaRPr>
          </a:p>
        </p:txBody>
      </p:sp>
      <p:sp>
        <p:nvSpPr>
          <p:cNvPr id="28697" name="Text Box 16"/>
          <p:cNvSpPr txBox="1">
            <a:spLocks noChangeArrowheads="1"/>
          </p:cNvSpPr>
          <p:nvPr/>
        </p:nvSpPr>
        <p:spPr bwMode="auto">
          <a:xfrm>
            <a:off x="3733800" y="990600"/>
            <a:ext cx="2438400" cy="461963"/>
          </a:xfrm>
          <a:prstGeom prst="rect">
            <a:avLst/>
          </a:prstGeom>
          <a:solidFill>
            <a:srgbClr val="00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fontAlgn="base">
              <a:spcBef>
                <a:spcPct val="50000"/>
              </a:spcBef>
              <a:spcAft>
                <a:spcPct val="0"/>
              </a:spcAft>
            </a:pPr>
            <a:r>
              <a:rPr lang="en-US" altLang="en-US" b="1" i="1" dirty="0" smtClean="0">
                <a:solidFill>
                  <a:srgbClr val="000000"/>
                </a:solidFill>
                <a:latin typeface="Helvetica" pitchFamily="34" charset="0"/>
              </a:rPr>
              <a:t>Harvested fish </a:t>
            </a:r>
            <a:r>
              <a:rPr lang="en-US" altLang="en-US" sz="2400" b="1" i="1" dirty="0" smtClean="0">
                <a:solidFill>
                  <a:srgbClr val="000000"/>
                </a:solidFill>
                <a:latin typeface="Helvetica" pitchFamily="34" charset="0"/>
              </a:rPr>
              <a:t> </a:t>
            </a:r>
          </a:p>
        </p:txBody>
      </p:sp>
      <p:sp>
        <p:nvSpPr>
          <p:cNvPr id="28698" name="Line 18"/>
          <p:cNvSpPr>
            <a:spLocks noChangeShapeType="1"/>
          </p:cNvSpPr>
          <p:nvPr/>
        </p:nvSpPr>
        <p:spPr bwMode="auto">
          <a:xfrm flipV="1">
            <a:off x="5784850" y="2284413"/>
            <a:ext cx="484188" cy="92075"/>
          </a:xfrm>
          <a:prstGeom prst="line">
            <a:avLst/>
          </a:prstGeom>
          <a:noFill/>
          <a:ln w="38100">
            <a:solidFill>
              <a:schemeClr val="bg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dirty="0" smtClean="0">
              <a:solidFill>
                <a:srgbClr val="000000"/>
              </a:solidFill>
              <a:latin typeface="Arial" charset="0"/>
            </a:endParaRPr>
          </a:p>
        </p:txBody>
      </p:sp>
      <p:sp>
        <p:nvSpPr>
          <p:cNvPr id="28699" name="Line 7"/>
          <p:cNvSpPr>
            <a:spLocks noChangeShapeType="1"/>
          </p:cNvSpPr>
          <p:nvPr/>
        </p:nvSpPr>
        <p:spPr bwMode="auto">
          <a:xfrm flipV="1">
            <a:off x="3048000" y="1452563"/>
            <a:ext cx="1524000" cy="738187"/>
          </a:xfrm>
          <a:prstGeom prst="line">
            <a:avLst/>
          </a:prstGeom>
          <a:noFill/>
          <a:ln w="38100">
            <a:solidFill>
              <a:schemeClr val="bg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dirty="0" smtClean="0">
              <a:solidFill>
                <a:srgbClr val="000000"/>
              </a:solidFill>
              <a:latin typeface="Arial" charset="0"/>
            </a:endParaRPr>
          </a:p>
        </p:txBody>
      </p:sp>
    </p:spTree>
    <p:extLst>
      <p:ext uri="{BB962C8B-B14F-4D97-AF65-F5344CB8AC3E}">
        <p14:creationId xmlns:p14="http://schemas.microsoft.com/office/powerpoint/2010/main" val="2080933781"/>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2" descr="Strippingbroodstockhalibut(NBrown&amp;JCamer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35463" y="2894013"/>
            <a:ext cx="2695575" cy="2135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987" name="Picture 4" descr="cagecleaninginCulebr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5029200"/>
            <a:ext cx="2501900" cy="179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988" name="Text Box 5"/>
          <p:cNvSpPr txBox="1">
            <a:spLocks noChangeArrowheads="1"/>
          </p:cNvSpPr>
          <p:nvPr/>
        </p:nvSpPr>
        <p:spPr bwMode="auto">
          <a:xfrm>
            <a:off x="0" y="304800"/>
            <a:ext cx="9144000" cy="954088"/>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eaLnBrk="1" hangingPunct="1"/>
            <a:r>
              <a:rPr lang="en-US" sz="2800" b="1" dirty="0">
                <a:solidFill>
                  <a:schemeClr val="bg1"/>
                </a:solidFill>
              </a:rPr>
              <a:t>MAINE AQUACULTURE </a:t>
            </a:r>
          </a:p>
          <a:p>
            <a:pPr algn="ctr" eaLnBrk="1" hangingPunct="1"/>
            <a:r>
              <a:rPr lang="en-US" sz="2800" b="1" dirty="0">
                <a:solidFill>
                  <a:schemeClr val="bg1"/>
                </a:solidFill>
              </a:rPr>
              <a:t>KEEPING WORKING WATERFRONTS WORKING</a:t>
            </a:r>
          </a:p>
        </p:txBody>
      </p:sp>
      <p:pic>
        <p:nvPicPr>
          <p:cNvPr id="41989" name="Picture 7" descr="Remote Control"/>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2990850"/>
            <a:ext cx="2489200" cy="203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990" name="Picture 1"/>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505075" y="4257675"/>
            <a:ext cx="2032000" cy="256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991" name="Picture 2"/>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2505075" y="1757363"/>
            <a:ext cx="1892300" cy="258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992" name="Picture 3"/>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0" y="1393825"/>
            <a:ext cx="2505075" cy="169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993" name="Picture 4"/>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4397375" y="1214438"/>
            <a:ext cx="2222500" cy="1776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994" name="Picture 5"/>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96113" y="5257800"/>
            <a:ext cx="213360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995" name="Picture 6"/>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4537075" y="5005388"/>
            <a:ext cx="2425700" cy="1817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996" name="Picture 8"/>
          <p:cNvPicPr>
            <a:picLocks noChangeAspect="1"/>
          </p:cNvPicPr>
          <p:nvPr/>
        </p:nvPicPr>
        <p:blipFill>
          <a:blip r:embed="rId11">
            <a:extLst>
              <a:ext uri="{28A0092B-C50C-407E-A947-70E740481C1C}">
                <a14:useLocalDpi xmlns:a14="http://schemas.microsoft.com/office/drawing/2010/main" val="0"/>
              </a:ext>
            </a:extLst>
          </a:blip>
          <a:srcRect/>
          <a:stretch>
            <a:fillRect/>
          </a:stretch>
        </p:blipFill>
        <p:spPr bwMode="auto">
          <a:xfrm>
            <a:off x="6969125" y="3636963"/>
            <a:ext cx="2160588" cy="1620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997" name="Picture 9"/>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6611938" y="2103438"/>
            <a:ext cx="2511425" cy="150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08923899"/>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0" y="457200"/>
            <a:ext cx="9144000" cy="1143000"/>
          </a:xfrm>
        </p:spPr>
        <p:txBody>
          <a:bodyPr/>
          <a:lstStyle/>
          <a:p>
            <a:pPr eaLnBrk="1" hangingPunct="1"/>
            <a:r>
              <a:rPr lang="en-US" sz="3600" b="1" dirty="0" smtClean="0"/>
              <a:t>MAINE HAS LONG HISTORY OF WORKING LANDSCAPES AND WATERFRONTS</a:t>
            </a:r>
          </a:p>
        </p:txBody>
      </p:sp>
      <p:pic>
        <p:nvPicPr>
          <p:cNvPr id="31747" name="Content Placeholder 3" descr="sealcol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2971800" y="2362200"/>
            <a:ext cx="3011488" cy="3733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1748" name="TextBox 1"/>
          <p:cNvSpPr txBox="1">
            <a:spLocks noChangeArrowheads="1"/>
          </p:cNvSpPr>
          <p:nvPr/>
        </p:nvSpPr>
        <p:spPr bwMode="auto">
          <a:xfrm>
            <a:off x="152400" y="3276600"/>
            <a:ext cx="2667000" cy="163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000" b="1" dirty="0">
                <a:solidFill>
                  <a:srgbClr val="FFFF00"/>
                </a:solidFill>
              </a:rPr>
              <a:t>WHAT TWO PROFESSIONS ARE REPRESENTED ON THE MAINE STATE FLAG?</a:t>
            </a:r>
          </a:p>
        </p:txBody>
      </p:sp>
      <p:sp>
        <p:nvSpPr>
          <p:cNvPr id="31749" name="TextBox 2"/>
          <p:cNvSpPr txBox="1">
            <a:spLocks noChangeArrowheads="1"/>
          </p:cNvSpPr>
          <p:nvPr/>
        </p:nvSpPr>
        <p:spPr bwMode="auto">
          <a:xfrm>
            <a:off x="6172200" y="3276600"/>
            <a:ext cx="281940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000" b="1" dirty="0">
                <a:solidFill>
                  <a:srgbClr val="FFFF00"/>
                </a:solidFill>
              </a:rPr>
              <a:t>IF YOU MERGE THOSE TWO TRADITIONS WHO DO YOU HAVE ?</a:t>
            </a:r>
          </a:p>
        </p:txBody>
      </p:sp>
    </p:spTree>
    <p:extLst>
      <p:ext uri="{BB962C8B-B14F-4D97-AF65-F5344CB8AC3E}">
        <p14:creationId xmlns:p14="http://schemas.microsoft.com/office/powerpoint/2010/main" val="4008182285"/>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4" name="Picture 5" descr="DIVER WITH FISH"/>
          <p:cNvPicPr>
            <a:picLocks noGrp="1" noChangeAspect="1" noChangeArrowheads="1"/>
          </p:cNvPicPr>
          <p:nvPr>
            <p:ph/>
          </p:nvPr>
        </p:nvPicPr>
        <p:blipFill>
          <a:blip r:embed="rId2">
            <a:extLst>
              <a:ext uri="{28A0092B-C50C-407E-A947-70E740481C1C}">
                <a14:useLocalDpi xmlns:a14="http://schemas.microsoft.com/office/drawing/2010/main" val="0"/>
              </a:ext>
            </a:extLst>
          </a:blip>
          <a:srcRect/>
          <a:stretch>
            <a:fillRect/>
          </a:stretch>
        </p:blipFill>
        <p:spPr>
          <a:xfrm>
            <a:off x="457200" y="1066800"/>
            <a:ext cx="8153400" cy="54864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49155" name="Text Box 6"/>
          <p:cNvSpPr txBox="1">
            <a:spLocks noChangeArrowheads="1"/>
          </p:cNvSpPr>
          <p:nvPr/>
        </p:nvSpPr>
        <p:spPr bwMode="auto">
          <a:xfrm>
            <a:off x="457200" y="115888"/>
            <a:ext cx="81534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eaLnBrk="1" fontAlgn="base" hangingPunct="1">
              <a:spcBef>
                <a:spcPct val="0"/>
              </a:spcBef>
              <a:spcAft>
                <a:spcPct val="0"/>
              </a:spcAft>
            </a:pPr>
            <a:r>
              <a:rPr lang="en-US" sz="3600" b="1" dirty="0" smtClean="0">
                <a:solidFill>
                  <a:srgbClr val="FFFF00"/>
                </a:solidFill>
              </a:rPr>
              <a:t>THE FARMER OF THE FUTURE</a:t>
            </a:r>
          </a:p>
        </p:txBody>
      </p:sp>
    </p:spTree>
    <p:extLst>
      <p:ext uri="{BB962C8B-B14F-4D97-AF65-F5344CB8AC3E}">
        <p14:creationId xmlns:p14="http://schemas.microsoft.com/office/powerpoint/2010/main" val="348430829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0" y="228600"/>
            <a:ext cx="9144000" cy="838200"/>
          </a:xfrm>
        </p:spPr>
        <p:txBody>
          <a:bodyPr/>
          <a:lstStyle/>
          <a:p>
            <a:pPr eaLnBrk="1" hangingPunct="1"/>
            <a:r>
              <a:rPr lang="en-US" altLang="en-US" sz="3600" b="1" dirty="0" smtClean="0"/>
              <a:t>OPPORTUNITIES AND ADVANTAGES</a:t>
            </a:r>
            <a:endParaRPr lang="en-US" altLang="en-US" sz="4800" b="1" dirty="0" smtClean="0"/>
          </a:p>
        </p:txBody>
      </p:sp>
      <p:sp>
        <p:nvSpPr>
          <p:cNvPr id="21507" name="Rectangle 3"/>
          <p:cNvSpPr>
            <a:spLocks noGrp="1" noChangeArrowheads="1"/>
          </p:cNvSpPr>
          <p:nvPr>
            <p:ph type="body" idx="1"/>
          </p:nvPr>
        </p:nvSpPr>
        <p:spPr>
          <a:xfrm>
            <a:off x="0" y="990600"/>
            <a:ext cx="9144000" cy="5688013"/>
          </a:xfrm>
        </p:spPr>
        <p:txBody>
          <a:bodyPr/>
          <a:lstStyle/>
          <a:p>
            <a:pPr eaLnBrk="1" hangingPunct="1">
              <a:lnSpc>
                <a:spcPct val="80000"/>
              </a:lnSpc>
              <a:defRPr/>
            </a:pPr>
            <a:r>
              <a:rPr lang="en-US" sz="2400" b="1" dirty="0" smtClean="0">
                <a:solidFill>
                  <a:srgbClr val="FFFF00"/>
                </a:solidFill>
              </a:rPr>
              <a:t>ROOM TO GROW</a:t>
            </a:r>
          </a:p>
          <a:p>
            <a:pPr eaLnBrk="1" hangingPunct="1">
              <a:lnSpc>
                <a:spcPct val="80000"/>
              </a:lnSpc>
              <a:defRPr/>
            </a:pPr>
            <a:endParaRPr lang="en-US" sz="1000" b="1" dirty="0" smtClean="0">
              <a:solidFill>
                <a:srgbClr val="FFFF00"/>
              </a:solidFill>
            </a:endParaRPr>
          </a:p>
          <a:p>
            <a:pPr eaLnBrk="1" hangingPunct="1">
              <a:lnSpc>
                <a:spcPct val="80000"/>
              </a:lnSpc>
              <a:defRPr/>
            </a:pPr>
            <a:r>
              <a:rPr lang="en-US" sz="2400" b="1" dirty="0" smtClean="0">
                <a:solidFill>
                  <a:srgbClr val="FFFF00"/>
                </a:solidFill>
              </a:rPr>
              <a:t>SIGNIFICANT </a:t>
            </a:r>
            <a:r>
              <a:rPr lang="en-US" sz="2400" b="1" dirty="0">
                <a:solidFill>
                  <a:srgbClr val="FFFF00"/>
                </a:solidFill>
              </a:rPr>
              <a:t>DEMAND / NATIONAL NEED</a:t>
            </a:r>
          </a:p>
          <a:p>
            <a:pPr lvl="1" eaLnBrk="1" hangingPunct="1">
              <a:lnSpc>
                <a:spcPct val="80000"/>
              </a:lnSpc>
              <a:defRPr/>
            </a:pPr>
            <a:r>
              <a:rPr lang="en-US" sz="2000" b="1" dirty="0">
                <a:solidFill>
                  <a:srgbClr val="FFFF00"/>
                </a:solidFill>
              </a:rPr>
              <a:t>US IS 2</a:t>
            </a:r>
            <a:r>
              <a:rPr lang="en-US" sz="2000" b="1" baseline="30000" dirty="0">
                <a:solidFill>
                  <a:srgbClr val="FFFF00"/>
                </a:solidFill>
              </a:rPr>
              <a:t>ND</a:t>
            </a:r>
            <a:r>
              <a:rPr lang="en-US" sz="2000" b="1" dirty="0">
                <a:solidFill>
                  <a:srgbClr val="FFFF00"/>
                </a:solidFill>
              </a:rPr>
              <a:t>. LARGEST MARKET IN WORLD</a:t>
            </a:r>
          </a:p>
          <a:p>
            <a:pPr lvl="1" eaLnBrk="1" hangingPunct="1">
              <a:lnSpc>
                <a:spcPct val="80000"/>
              </a:lnSpc>
              <a:defRPr/>
            </a:pPr>
            <a:r>
              <a:rPr lang="en-US" sz="2000" b="1" dirty="0">
                <a:solidFill>
                  <a:srgbClr val="FFFF00"/>
                </a:solidFill>
              </a:rPr>
              <a:t>INCREASED SCRUTINY OF IMPORTS</a:t>
            </a:r>
          </a:p>
          <a:p>
            <a:pPr lvl="1" eaLnBrk="1" hangingPunct="1">
              <a:lnSpc>
                <a:spcPct val="80000"/>
              </a:lnSpc>
              <a:defRPr/>
            </a:pPr>
            <a:r>
              <a:rPr lang="en-US" sz="2000" b="1" dirty="0">
                <a:solidFill>
                  <a:srgbClr val="FFFF00"/>
                </a:solidFill>
              </a:rPr>
              <a:t>ENERGY COSTS DRIVING COSTS OF IMPORTS UP</a:t>
            </a:r>
          </a:p>
          <a:p>
            <a:pPr lvl="1" eaLnBrk="1" hangingPunct="1">
              <a:lnSpc>
                <a:spcPct val="80000"/>
              </a:lnSpc>
              <a:defRPr/>
            </a:pPr>
            <a:r>
              <a:rPr lang="en-US" sz="2000" b="1" dirty="0">
                <a:solidFill>
                  <a:srgbClr val="FFFF00"/>
                </a:solidFill>
              </a:rPr>
              <a:t>150 MILLION CUSTOMERS WITHIN DAYS TRUCK RIDE </a:t>
            </a:r>
          </a:p>
          <a:p>
            <a:pPr lvl="1" eaLnBrk="1" hangingPunct="1">
              <a:lnSpc>
                <a:spcPct val="80000"/>
              </a:lnSpc>
              <a:defRPr/>
            </a:pPr>
            <a:r>
              <a:rPr lang="en-US" sz="2000" b="1" dirty="0">
                <a:solidFill>
                  <a:srgbClr val="FFFF00"/>
                </a:solidFill>
              </a:rPr>
              <a:t>+ 1.1 BILLION LBS. OF SEAFOOD NEEDED IN US BY 2020</a:t>
            </a:r>
          </a:p>
          <a:p>
            <a:pPr lvl="1" eaLnBrk="1" hangingPunct="1">
              <a:lnSpc>
                <a:spcPct val="80000"/>
              </a:lnSpc>
              <a:defRPr/>
            </a:pPr>
            <a:r>
              <a:rPr lang="en-US" sz="2000" b="1" dirty="0">
                <a:solidFill>
                  <a:srgbClr val="FFFF00"/>
                </a:solidFill>
              </a:rPr>
              <a:t>LIMITED ABILITY TO EXPAND WILD FISHERIES</a:t>
            </a:r>
          </a:p>
          <a:p>
            <a:pPr lvl="1" eaLnBrk="1" hangingPunct="1">
              <a:lnSpc>
                <a:spcPct val="80000"/>
              </a:lnSpc>
              <a:defRPr/>
            </a:pPr>
            <a:r>
              <a:rPr lang="en-US" sz="2000" b="1" dirty="0">
                <a:solidFill>
                  <a:srgbClr val="FFFF00"/>
                </a:solidFill>
              </a:rPr>
              <a:t>MAINE BRAND</a:t>
            </a:r>
            <a:endParaRPr lang="en-US" sz="1050" b="1" dirty="0">
              <a:solidFill>
                <a:srgbClr val="FFFF00"/>
              </a:solidFill>
            </a:endParaRPr>
          </a:p>
          <a:p>
            <a:pPr eaLnBrk="1" hangingPunct="1">
              <a:lnSpc>
                <a:spcPct val="80000"/>
              </a:lnSpc>
              <a:defRPr/>
            </a:pPr>
            <a:endParaRPr lang="en-US" sz="1400" b="1" dirty="0">
              <a:solidFill>
                <a:srgbClr val="FFFF00"/>
              </a:solidFill>
            </a:endParaRPr>
          </a:p>
          <a:p>
            <a:pPr eaLnBrk="1" hangingPunct="1">
              <a:lnSpc>
                <a:spcPct val="80000"/>
              </a:lnSpc>
              <a:defRPr/>
            </a:pPr>
            <a:r>
              <a:rPr lang="en-US" sz="2400" b="1" dirty="0">
                <a:solidFill>
                  <a:srgbClr val="FFFF00"/>
                </a:solidFill>
              </a:rPr>
              <a:t>EMERGING CRITICAL MASS</a:t>
            </a:r>
            <a:r>
              <a:rPr lang="en-US" sz="2400" dirty="0">
                <a:solidFill>
                  <a:srgbClr val="FFFF00"/>
                </a:solidFill>
              </a:rPr>
              <a:t> </a:t>
            </a:r>
            <a:endParaRPr lang="en-US" sz="2400" dirty="0" smtClean="0">
              <a:solidFill>
                <a:srgbClr val="FFFF00"/>
              </a:solidFill>
            </a:endParaRPr>
          </a:p>
          <a:p>
            <a:pPr lvl="1" eaLnBrk="1" hangingPunct="1">
              <a:lnSpc>
                <a:spcPct val="80000"/>
              </a:lnSpc>
              <a:defRPr/>
            </a:pPr>
            <a:r>
              <a:rPr lang="en-US" sz="2000" b="1" dirty="0" smtClean="0">
                <a:solidFill>
                  <a:srgbClr val="FFFF00"/>
                </a:solidFill>
              </a:rPr>
              <a:t>SPECIES </a:t>
            </a:r>
            <a:r>
              <a:rPr lang="en-US" sz="2000" b="1" dirty="0">
                <a:solidFill>
                  <a:srgbClr val="FFFF00"/>
                </a:solidFill>
              </a:rPr>
              <a:t>AND PRODUCT MIX DIVERSIFYING </a:t>
            </a:r>
          </a:p>
          <a:p>
            <a:pPr lvl="1" eaLnBrk="1" hangingPunct="1">
              <a:lnSpc>
                <a:spcPct val="80000"/>
              </a:lnSpc>
              <a:defRPr/>
            </a:pPr>
            <a:r>
              <a:rPr lang="en-US" sz="2000" b="1" dirty="0">
                <a:solidFill>
                  <a:srgbClr val="FFFF00"/>
                </a:solidFill>
              </a:rPr>
              <a:t>NEW INVESTMENT IN STATE</a:t>
            </a:r>
          </a:p>
          <a:p>
            <a:pPr lvl="1" eaLnBrk="1" hangingPunct="1">
              <a:lnSpc>
                <a:spcPct val="80000"/>
              </a:lnSpc>
              <a:defRPr/>
            </a:pPr>
            <a:r>
              <a:rPr lang="en-US" sz="2000" b="1" dirty="0">
                <a:solidFill>
                  <a:srgbClr val="FFFF00"/>
                </a:solidFill>
              </a:rPr>
              <a:t>MOST EXTENSIVE RESEARCH FACILITIES IN NORTH AMERICA</a:t>
            </a:r>
          </a:p>
          <a:p>
            <a:pPr lvl="1" eaLnBrk="1" hangingPunct="1">
              <a:lnSpc>
                <a:spcPct val="80000"/>
              </a:lnSpc>
              <a:defRPr/>
            </a:pPr>
            <a:r>
              <a:rPr lang="en-US" sz="2000" b="1" dirty="0">
                <a:solidFill>
                  <a:srgbClr val="FFFF00"/>
                </a:solidFill>
              </a:rPr>
              <a:t>NEW AQUACULTURE INSTITUTE AT UMO</a:t>
            </a:r>
          </a:p>
          <a:p>
            <a:pPr lvl="1" eaLnBrk="1" hangingPunct="1">
              <a:lnSpc>
                <a:spcPct val="80000"/>
              </a:lnSpc>
              <a:defRPr/>
            </a:pPr>
            <a:r>
              <a:rPr lang="en-US" sz="2000" b="1" dirty="0">
                <a:solidFill>
                  <a:srgbClr val="FFFF00"/>
                </a:solidFill>
              </a:rPr>
              <a:t>STRONG CROSS SECTOR LINKAGES AND TRADE ASSOCIATION</a:t>
            </a:r>
          </a:p>
          <a:p>
            <a:pPr lvl="1" eaLnBrk="1" hangingPunct="1">
              <a:lnSpc>
                <a:spcPct val="80000"/>
              </a:lnSpc>
              <a:defRPr/>
            </a:pPr>
            <a:r>
              <a:rPr lang="en-US" sz="2000" b="1" dirty="0">
                <a:solidFill>
                  <a:srgbClr val="FFFF00"/>
                </a:solidFill>
              </a:rPr>
              <a:t>WELL ESTABLISHED AQUACULTURE SERVICE SECTOR</a:t>
            </a:r>
          </a:p>
          <a:p>
            <a:pPr lvl="1" eaLnBrk="1" hangingPunct="1">
              <a:lnSpc>
                <a:spcPct val="80000"/>
              </a:lnSpc>
              <a:defRPr/>
            </a:pPr>
            <a:r>
              <a:rPr lang="en-US" sz="2000" b="1" dirty="0">
                <a:solidFill>
                  <a:srgbClr val="FFFF00"/>
                </a:solidFill>
              </a:rPr>
              <a:t>LARGEST MARINE FINFISH HATCHERY IN NORTH </a:t>
            </a:r>
            <a:r>
              <a:rPr lang="en-US" sz="2000" b="1" dirty="0" smtClean="0">
                <a:solidFill>
                  <a:srgbClr val="FFFF00"/>
                </a:solidFill>
              </a:rPr>
              <a:t>AMERICA</a:t>
            </a:r>
          </a:p>
        </p:txBody>
      </p:sp>
    </p:spTree>
    <p:extLst>
      <p:ext uri="{BB962C8B-B14F-4D97-AF65-F5344CB8AC3E}">
        <p14:creationId xmlns:p14="http://schemas.microsoft.com/office/powerpoint/2010/main" val="3752979132"/>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4114800"/>
            <a:ext cx="9144000" cy="2800767"/>
          </a:xfrm>
          <a:prstGeom prst="rect">
            <a:avLst/>
          </a:prstGeom>
        </p:spPr>
        <p:txBody>
          <a:bodyPr wrap="square">
            <a:spAutoFit/>
          </a:bodyPr>
          <a:lstStyle/>
          <a:p>
            <a:r>
              <a:rPr lang="en-US" dirty="0" smtClean="0"/>
              <a:t>“The </a:t>
            </a:r>
            <a:r>
              <a:rPr lang="en-US" dirty="0"/>
              <a:t>world is in transition from an era of food abundance to one of </a:t>
            </a:r>
            <a:r>
              <a:rPr lang="en-US" dirty="0" smtClean="0"/>
              <a:t>scarcity,  </a:t>
            </a:r>
            <a:r>
              <a:rPr lang="en-US" dirty="0"/>
              <a:t>rising food prices and spreading hunger. </a:t>
            </a:r>
            <a:r>
              <a:rPr lang="en-US" dirty="0" smtClean="0"/>
              <a:t>Population </a:t>
            </a:r>
            <a:r>
              <a:rPr lang="en-US" dirty="0"/>
              <a:t>growth, rising affluence, and the conversion of food into </a:t>
            </a:r>
            <a:r>
              <a:rPr lang="en-US" dirty="0" smtClean="0"/>
              <a:t>fuels </a:t>
            </a:r>
            <a:r>
              <a:rPr lang="en-US" dirty="0"/>
              <a:t>are combining to raise consumption by record amounts. </a:t>
            </a:r>
            <a:r>
              <a:rPr lang="en-US" dirty="0" smtClean="0"/>
              <a:t>Extreme </a:t>
            </a:r>
            <a:r>
              <a:rPr lang="en-US" dirty="0"/>
              <a:t>soil erosion, growing water shortages, and the earth’s rising temperature are making it more difficult to expand production. Unless we can reverse such trends, food prices will continue to rise and hunger will continue to spread, eventually bringing down our social system</a:t>
            </a:r>
            <a:r>
              <a:rPr lang="en-US" dirty="0" smtClean="0"/>
              <a:t>.” Lester Brown 2012</a:t>
            </a:r>
          </a:p>
          <a:p>
            <a:endParaRPr lang="en-US" sz="1000" dirty="0"/>
          </a:p>
          <a:p>
            <a:pPr algn="ctr"/>
            <a:r>
              <a:rPr lang="en-US" sz="2000" b="1" dirty="0"/>
              <a:t>COST AND AVAILABILITY OF FOOD, ENERGY AND WATER WILL BE  THE </a:t>
            </a:r>
            <a:r>
              <a:rPr lang="en-US" sz="2000" b="1" dirty="0" smtClean="0"/>
              <a:t>SOCIAL DRIVERS </a:t>
            </a:r>
            <a:r>
              <a:rPr lang="en-US" sz="2000" b="1" dirty="0"/>
              <a:t>IN NEXT </a:t>
            </a:r>
            <a:r>
              <a:rPr lang="en-US" sz="2000" b="1" dirty="0" smtClean="0"/>
              <a:t>CENTURIES</a:t>
            </a:r>
            <a:endParaRPr lang="en-US" sz="2000" b="1"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11289" y="0"/>
            <a:ext cx="4721421" cy="3991426"/>
          </a:xfrm>
          <a:prstGeom prst="rect">
            <a:avLst/>
          </a:prstGeom>
        </p:spPr>
      </p:pic>
    </p:spTree>
    <p:extLst>
      <p:ext uri="{BB962C8B-B14F-4D97-AF65-F5344CB8AC3E}">
        <p14:creationId xmlns:p14="http://schemas.microsoft.com/office/powerpoint/2010/main" val="2850036098"/>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0"/>
            <a:ext cx="6858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59" name="TextBox 1"/>
          <p:cNvSpPr txBox="1">
            <a:spLocks noChangeArrowheads="1"/>
          </p:cNvSpPr>
          <p:nvPr/>
        </p:nvSpPr>
        <p:spPr bwMode="auto">
          <a:xfrm>
            <a:off x="1143000" y="152400"/>
            <a:ext cx="68580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eaLnBrk="1" hangingPunct="1"/>
            <a:r>
              <a:rPr lang="en-US" sz="2800" b="1" dirty="0" smtClean="0">
                <a:solidFill>
                  <a:schemeClr val="tx2"/>
                </a:solidFill>
              </a:rPr>
              <a:t>IT’S ABOUT SPACE AND RESOURCES </a:t>
            </a:r>
            <a:endParaRPr lang="en-US" sz="2800" b="1" dirty="0">
              <a:solidFill>
                <a:schemeClr val="tx2"/>
              </a:solidFill>
            </a:endParaRPr>
          </a:p>
        </p:txBody>
      </p:sp>
      <p:sp>
        <p:nvSpPr>
          <p:cNvPr id="19460" name="TextBox 2"/>
          <p:cNvSpPr txBox="1">
            <a:spLocks noChangeArrowheads="1"/>
          </p:cNvSpPr>
          <p:nvPr/>
        </p:nvSpPr>
        <p:spPr bwMode="auto">
          <a:xfrm>
            <a:off x="0" y="6364288"/>
            <a:ext cx="91440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eaLnBrk="1" hangingPunct="1"/>
            <a:r>
              <a:rPr lang="en-US" sz="2000" b="1" dirty="0" smtClean="0">
                <a:solidFill>
                  <a:schemeClr val="tx2"/>
                </a:solidFill>
              </a:rPr>
              <a:t>IN THE FUTURE WE WILL GROW MOST OF OUR FOOD IN WATER</a:t>
            </a:r>
            <a:endParaRPr lang="en-US" sz="2000" b="1" dirty="0">
              <a:solidFill>
                <a:schemeClr val="tx2"/>
              </a:solidFill>
            </a:endParaRPr>
          </a:p>
        </p:txBody>
      </p:sp>
    </p:spTree>
    <p:extLst>
      <p:ext uri="{BB962C8B-B14F-4D97-AF65-F5344CB8AC3E}">
        <p14:creationId xmlns:p14="http://schemas.microsoft.com/office/powerpoint/2010/main" val="2260135512"/>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0" y="228600"/>
            <a:ext cx="9144000" cy="838200"/>
          </a:xfrm>
        </p:spPr>
        <p:txBody>
          <a:bodyPr/>
          <a:lstStyle/>
          <a:p>
            <a:pPr eaLnBrk="1" hangingPunct="1"/>
            <a:r>
              <a:rPr lang="en-US" altLang="en-US" sz="3200" b="1" u="sng" dirty="0" smtClean="0"/>
              <a:t>SEAFOOD AS PART OF THE SOLUTION</a:t>
            </a:r>
            <a:br>
              <a:rPr lang="en-US" altLang="en-US" sz="3200" b="1" u="sng" dirty="0" smtClean="0"/>
            </a:br>
            <a:r>
              <a:rPr lang="en-US" altLang="en-US" sz="3200" b="1" u="sng" dirty="0" smtClean="0"/>
              <a:t>AQUACULTURE IS THE FUTURE</a:t>
            </a:r>
          </a:p>
        </p:txBody>
      </p:sp>
      <p:sp>
        <p:nvSpPr>
          <p:cNvPr id="24579" name="Rectangle 3"/>
          <p:cNvSpPr>
            <a:spLocks noGrp="1" noChangeArrowheads="1"/>
          </p:cNvSpPr>
          <p:nvPr>
            <p:ph type="body" idx="1"/>
          </p:nvPr>
        </p:nvSpPr>
        <p:spPr>
          <a:xfrm>
            <a:off x="0" y="1295400"/>
            <a:ext cx="9144000" cy="5410200"/>
          </a:xfrm>
        </p:spPr>
        <p:txBody>
          <a:bodyPr/>
          <a:lstStyle/>
          <a:p>
            <a:pPr eaLnBrk="1" hangingPunct="1">
              <a:lnSpc>
                <a:spcPct val="80000"/>
              </a:lnSpc>
              <a:defRPr/>
            </a:pPr>
            <a:endParaRPr lang="en-US" sz="2400" b="1" dirty="0" smtClean="0">
              <a:solidFill>
                <a:srgbClr val="FFFF00"/>
              </a:solidFill>
            </a:endParaRPr>
          </a:p>
          <a:p>
            <a:pPr eaLnBrk="1" hangingPunct="1">
              <a:lnSpc>
                <a:spcPct val="80000"/>
              </a:lnSpc>
              <a:defRPr/>
            </a:pPr>
            <a:r>
              <a:rPr lang="en-US" sz="2400" b="1" dirty="0" smtClean="0">
                <a:solidFill>
                  <a:srgbClr val="FFFF00"/>
                </a:solidFill>
              </a:rPr>
              <a:t>PROBLEMS WITH SEAFOOD</a:t>
            </a:r>
          </a:p>
          <a:p>
            <a:pPr lvl="1" eaLnBrk="1" hangingPunct="1">
              <a:lnSpc>
                <a:spcPct val="80000"/>
              </a:lnSpc>
              <a:defRPr/>
            </a:pPr>
            <a:r>
              <a:rPr lang="en-US" sz="2000" b="1" dirty="0" smtClean="0">
                <a:solidFill>
                  <a:srgbClr val="FFFF00"/>
                </a:solidFill>
              </a:rPr>
              <a:t>MOST EXPENSIVE FORM OF PROTEIN</a:t>
            </a:r>
          </a:p>
          <a:p>
            <a:pPr lvl="1" eaLnBrk="1" hangingPunct="1">
              <a:lnSpc>
                <a:spcPct val="80000"/>
              </a:lnSpc>
              <a:defRPr/>
            </a:pPr>
            <a:r>
              <a:rPr lang="en-US" sz="2000" b="1" dirty="0" smtClean="0">
                <a:solidFill>
                  <a:srgbClr val="FFFF00"/>
                </a:solidFill>
              </a:rPr>
              <a:t>HIGHLY PERISHABLE</a:t>
            </a:r>
          </a:p>
          <a:p>
            <a:pPr lvl="1" eaLnBrk="1" hangingPunct="1">
              <a:lnSpc>
                <a:spcPct val="80000"/>
              </a:lnSpc>
              <a:defRPr/>
            </a:pPr>
            <a:r>
              <a:rPr lang="en-US" sz="2000" b="1" dirty="0" smtClean="0">
                <a:solidFill>
                  <a:srgbClr val="FFFF00"/>
                </a:solidFill>
              </a:rPr>
              <a:t>UNPREDICTABLE AND LIMITED SUPPLY – WILD HARVEST</a:t>
            </a:r>
          </a:p>
          <a:p>
            <a:pPr lvl="1" eaLnBrk="1" hangingPunct="1">
              <a:lnSpc>
                <a:spcPct val="80000"/>
              </a:lnSpc>
              <a:defRPr/>
            </a:pPr>
            <a:r>
              <a:rPr lang="en-US" sz="2000" b="1" dirty="0" smtClean="0">
                <a:solidFill>
                  <a:srgbClr val="FFFF00"/>
                </a:solidFill>
              </a:rPr>
              <a:t>INEFFICIENT DISTRIBUTION CHAINS</a:t>
            </a:r>
          </a:p>
          <a:p>
            <a:pPr eaLnBrk="1" hangingPunct="1">
              <a:lnSpc>
                <a:spcPct val="80000"/>
              </a:lnSpc>
              <a:defRPr/>
            </a:pPr>
            <a:endParaRPr lang="en-US" sz="2400" b="1" dirty="0" smtClean="0">
              <a:solidFill>
                <a:srgbClr val="FFFF00"/>
              </a:solidFill>
            </a:endParaRPr>
          </a:p>
          <a:p>
            <a:pPr eaLnBrk="1" hangingPunct="1">
              <a:lnSpc>
                <a:spcPct val="80000"/>
              </a:lnSpc>
              <a:defRPr/>
            </a:pPr>
            <a:r>
              <a:rPr lang="en-US" sz="2400" b="1" dirty="0" smtClean="0">
                <a:solidFill>
                  <a:srgbClr val="FFFF00"/>
                </a:solidFill>
              </a:rPr>
              <a:t>GROWTH IN RESPECTIVE FOOD SOURCES 1994-2004</a:t>
            </a:r>
          </a:p>
          <a:p>
            <a:pPr lvl="1" eaLnBrk="1" hangingPunct="1">
              <a:lnSpc>
                <a:spcPct val="80000"/>
              </a:lnSpc>
              <a:defRPr/>
            </a:pPr>
            <a:r>
              <a:rPr lang="en-US" sz="1800" b="1" dirty="0" smtClean="0">
                <a:solidFill>
                  <a:srgbClr val="FFFF00"/>
                </a:solidFill>
              </a:rPr>
              <a:t>WILD AQUATIC HARVEST		FLAT</a:t>
            </a:r>
          </a:p>
          <a:p>
            <a:pPr lvl="1" eaLnBrk="1" hangingPunct="1">
              <a:lnSpc>
                <a:spcPct val="80000"/>
              </a:lnSpc>
              <a:defRPr/>
            </a:pPr>
            <a:r>
              <a:rPr lang="en-US" sz="1800" b="1" dirty="0" smtClean="0">
                <a:solidFill>
                  <a:srgbClr val="FFFF00"/>
                </a:solidFill>
              </a:rPr>
              <a:t>TERRESTRIAL			2.3%</a:t>
            </a:r>
          </a:p>
          <a:p>
            <a:pPr lvl="1" eaLnBrk="1" hangingPunct="1">
              <a:lnSpc>
                <a:spcPct val="80000"/>
              </a:lnSpc>
              <a:defRPr/>
            </a:pPr>
            <a:r>
              <a:rPr lang="en-US" sz="1800" b="1" dirty="0" smtClean="0">
                <a:solidFill>
                  <a:srgbClr val="FFFF00"/>
                </a:solidFill>
              </a:rPr>
              <a:t>AQUACULTURE			7.3%</a:t>
            </a:r>
          </a:p>
          <a:p>
            <a:pPr eaLnBrk="1" hangingPunct="1">
              <a:lnSpc>
                <a:spcPct val="80000"/>
              </a:lnSpc>
              <a:defRPr/>
            </a:pPr>
            <a:endParaRPr lang="en-US" sz="2400" b="1" dirty="0" smtClean="0">
              <a:solidFill>
                <a:srgbClr val="FFFF00"/>
              </a:solidFill>
            </a:endParaRPr>
          </a:p>
          <a:p>
            <a:pPr eaLnBrk="1" hangingPunct="1">
              <a:lnSpc>
                <a:spcPct val="80000"/>
              </a:lnSpc>
              <a:defRPr/>
            </a:pPr>
            <a:r>
              <a:rPr lang="en-US" sz="2400" b="1" dirty="0" smtClean="0">
                <a:solidFill>
                  <a:srgbClr val="FFFF00"/>
                </a:solidFill>
              </a:rPr>
              <a:t>AQUATIC FOOD PRODUCTION – NEW FRONTIER</a:t>
            </a:r>
          </a:p>
          <a:p>
            <a:pPr lvl="1" eaLnBrk="1" hangingPunct="1">
              <a:lnSpc>
                <a:spcPct val="80000"/>
              </a:lnSpc>
              <a:defRPr/>
            </a:pPr>
            <a:r>
              <a:rPr lang="en-US" sz="1800" b="1" dirty="0" smtClean="0">
                <a:solidFill>
                  <a:srgbClr val="FFFF00"/>
                </a:solidFill>
              </a:rPr>
              <a:t>75% EARTHS SURFACE  AQUATIC </a:t>
            </a:r>
          </a:p>
          <a:p>
            <a:pPr lvl="1" eaLnBrk="1" hangingPunct="1">
              <a:lnSpc>
                <a:spcPct val="80000"/>
              </a:lnSpc>
              <a:defRPr/>
            </a:pPr>
            <a:r>
              <a:rPr lang="en-US" sz="1800" b="1" dirty="0" smtClean="0">
                <a:solidFill>
                  <a:srgbClr val="FFFF00"/>
                </a:solidFill>
              </a:rPr>
              <a:t>CURRENTLY MARINE SOURCES ~ 2% HUMAN FOOD , 16% PROTEIN</a:t>
            </a:r>
          </a:p>
          <a:p>
            <a:pPr lvl="1" eaLnBrk="1" hangingPunct="1">
              <a:lnSpc>
                <a:spcPct val="80000"/>
              </a:lnSpc>
              <a:defRPr/>
            </a:pPr>
            <a:r>
              <a:rPr lang="en-US" sz="1800" b="1" dirty="0" smtClean="0">
                <a:solidFill>
                  <a:srgbClr val="FFFF00"/>
                </a:solidFill>
              </a:rPr>
              <a:t>SIGNIFICANTLY MORE EFFICIENT</a:t>
            </a:r>
          </a:p>
          <a:p>
            <a:pPr marL="457200" lvl="1" indent="0" eaLnBrk="1" hangingPunct="1">
              <a:lnSpc>
                <a:spcPct val="80000"/>
              </a:lnSpc>
              <a:buFontTx/>
              <a:buNone/>
              <a:defRPr/>
            </a:pPr>
            <a:endParaRPr lang="en-US" sz="1800" b="1" dirty="0" smtClean="0">
              <a:solidFill>
                <a:srgbClr val="FFFF00"/>
              </a:solidFill>
            </a:endParaRPr>
          </a:p>
        </p:txBody>
      </p:sp>
    </p:spTree>
    <p:extLst>
      <p:ext uri="{BB962C8B-B14F-4D97-AF65-F5344CB8AC3E}">
        <p14:creationId xmlns:p14="http://schemas.microsoft.com/office/powerpoint/2010/main" val="3938453093"/>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609600" y="228600"/>
            <a:ext cx="7772400" cy="838200"/>
          </a:xfrm>
        </p:spPr>
        <p:txBody>
          <a:bodyPr/>
          <a:lstStyle/>
          <a:p>
            <a:pPr eaLnBrk="1" hangingPunct="1"/>
            <a:r>
              <a:rPr lang="en-US" altLang="en-US" b="1" dirty="0" smtClean="0"/>
              <a:t>NATIONAL CONTEXT</a:t>
            </a:r>
          </a:p>
        </p:txBody>
      </p:sp>
      <p:sp>
        <p:nvSpPr>
          <p:cNvPr id="16387" name="Rectangle 3"/>
          <p:cNvSpPr>
            <a:spLocks noGrp="1" noChangeArrowheads="1"/>
          </p:cNvSpPr>
          <p:nvPr>
            <p:ph type="body" idx="1"/>
          </p:nvPr>
        </p:nvSpPr>
        <p:spPr>
          <a:xfrm>
            <a:off x="0" y="1116013"/>
            <a:ext cx="9144000" cy="5562600"/>
          </a:xfrm>
        </p:spPr>
        <p:txBody>
          <a:bodyPr/>
          <a:lstStyle/>
          <a:p>
            <a:pPr eaLnBrk="1" hangingPunct="1"/>
            <a:r>
              <a:rPr lang="en-US" altLang="en-US" sz="2400" b="1" dirty="0" smtClean="0">
                <a:solidFill>
                  <a:srgbClr val="FFFF00"/>
                </a:solidFill>
              </a:rPr>
              <a:t>SEAFOOD ONE OF THE LARGEST CONTRIBUTORS TO U.S. TRADE DEFICIT</a:t>
            </a:r>
            <a:r>
              <a:rPr lang="en-US" altLang="en-US" sz="2800" b="1" dirty="0" smtClean="0">
                <a:solidFill>
                  <a:srgbClr val="FFFF00"/>
                </a:solidFill>
              </a:rPr>
              <a:t> </a:t>
            </a:r>
            <a:r>
              <a:rPr lang="en-US" altLang="en-US" sz="2000" b="1" dirty="0" smtClean="0">
                <a:solidFill>
                  <a:srgbClr val="FFFF00"/>
                </a:solidFill>
              </a:rPr>
              <a:t>($7.1 BILLION 2000, 9.9 2008, $11.6 2012)</a:t>
            </a:r>
          </a:p>
          <a:p>
            <a:pPr eaLnBrk="1" hangingPunct="1">
              <a:buFontTx/>
              <a:buNone/>
            </a:pPr>
            <a:endParaRPr lang="en-US" altLang="en-US" sz="1600" b="1" dirty="0" smtClean="0">
              <a:solidFill>
                <a:srgbClr val="FFFF00"/>
              </a:solidFill>
            </a:endParaRPr>
          </a:p>
          <a:p>
            <a:pPr eaLnBrk="1" hangingPunct="1"/>
            <a:r>
              <a:rPr lang="en-US" altLang="en-US" sz="2400" b="1" dirty="0" smtClean="0">
                <a:solidFill>
                  <a:srgbClr val="FFFF00"/>
                </a:solidFill>
              </a:rPr>
              <a:t>&gt;90% OF ALL SEAFOOD CONSUMED IN U.S. IMPORTED</a:t>
            </a:r>
          </a:p>
          <a:p>
            <a:pPr eaLnBrk="1" hangingPunct="1"/>
            <a:endParaRPr lang="en-US" altLang="en-US" sz="1600" b="1" dirty="0" smtClean="0">
              <a:solidFill>
                <a:srgbClr val="FFFF00"/>
              </a:solidFill>
            </a:endParaRPr>
          </a:p>
          <a:p>
            <a:pPr eaLnBrk="1" hangingPunct="1"/>
            <a:r>
              <a:rPr lang="en-US" altLang="en-US" sz="2400" b="1" dirty="0" smtClean="0">
                <a:solidFill>
                  <a:srgbClr val="FFFF00"/>
                </a:solidFill>
              </a:rPr>
              <a:t>&lt;2% OF ALL IMPORTS INSPECTED FOR CONTAMINANTS OR ILLEGAL CHEMICAL RESIDUES</a:t>
            </a:r>
          </a:p>
          <a:p>
            <a:pPr eaLnBrk="1" hangingPunct="1"/>
            <a:endParaRPr lang="en-US" altLang="en-US" sz="1600" b="1" dirty="0" smtClean="0">
              <a:solidFill>
                <a:srgbClr val="FFFF00"/>
              </a:solidFill>
            </a:endParaRPr>
          </a:p>
          <a:p>
            <a:pPr eaLnBrk="1" hangingPunct="1"/>
            <a:r>
              <a:rPr lang="en-US" altLang="en-US" sz="2400" b="1" dirty="0" smtClean="0">
                <a:solidFill>
                  <a:srgbClr val="FFFF00"/>
                </a:solidFill>
              </a:rPr>
              <a:t>~59% OF ALL SEAFOOD CONSUMED IN US IS FARMED</a:t>
            </a:r>
          </a:p>
          <a:p>
            <a:pPr eaLnBrk="1" hangingPunct="1"/>
            <a:endParaRPr lang="en-US" altLang="en-US" sz="1600" b="1" dirty="0" smtClean="0">
              <a:solidFill>
                <a:srgbClr val="FFFF00"/>
              </a:solidFill>
            </a:endParaRPr>
          </a:p>
          <a:p>
            <a:pPr eaLnBrk="1" hangingPunct="1"/>
            <a:r>
              <a:rPr lang="en-US" altLang="en-US" sz="2400" b="1" dirty="0" smtClean="0">
                <a:solidFill>
                  <a:srgbClr val="FFFF00"/>
                </a:solidFill>
              </a:rPr>
              <a:t>NOAA FISHERIES PREDICTS BEST CASE INCREASE OF 20% IF ALL FISHERIES FULLY RECOVERED</a:t>
            </a:r>
          </a:p>
          <a:p>
            <a:pPr eaLnBrk="1" hangingPunct="1"/>
            <a:endParaRPr lang="en-US" altLang="en-US" sz="1600" b="1" dirty="0" smtClean="0">
              <a:solidFill>
                <a:srgbClr val="FFFF00"/>
              </a:solidFill>
            </a:endParaRPr>
          </a:p>
          <a:p>
            <a:pPr eaLnBrk="1" hangingPunct="1"/>
            <a:r>
              <a:rPr lang="en-US" altLang="en-US" sz="2400" b="1" dirty="0" smtClean="0">
                <a:solidFill>
                  <a:srgbClr val="FFFF00"/>
                </a:solidFill>
              </a:rPr>
              <a:t>+1.2 BILLION LBS. NEEDED BY 2020</a:t>
            </a:r>
          </a:p>
          <a:p>
            <a:pPr eaLnBrk="1" hangingPunct="1"/>
            <a:endParaRPr lang="en-US" altLang="en-US" sz="1800" b="1" dirty="0" smtClean="0">
              <a:solidFill>
                <a:srgbClr val="FFFF00"/>
              </a:solidFill>
            </a:endParaRPr>
          </a:p>
        </p:txBody>
      </p:sp>
    </p:spTree>
    <p:extLst>
      <p:ext uri="{BB962C8B-B14F-4D97-AF65-F5344CB8AC3E}">
        <p14:creationId xmlns:p14="http://schemas.microsoft.com/office/powerpoint/2010/main" val="1326425707"/>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0" y="304800"/>
            <a:ext cx="9144000" cy="1143000"/>
          </a:xfrm>
        </p:spPr>
        <p:txBody>
          <a:bodyPr/>
          <a:lstStyle/>
          <a:p>
            <a:r>
              <a:rPr lang="en-US" sz="3200" b="1" dirty="0" smtClean="0"/>
              <a:t>SHARE OF CONSUMPTION SUPPLIED BY DOMESTIC PRODUCTION</a:t>
            </a:r>
          </a:p>
        </p:txBody>
      </p:sp>
      <p:graphicFrame>
        <p:nvGraphicFramePr>
          <p:cNvPr id="2" name="Content Placeholder 3"/>
          <p:cNvGraphicFramePr>
            <a:graphicFrameLocks noGrp="1"/>
          </p:cNvGraphicFramePr>
          <p:nvPr>
            <p:ph idx="1"/>
            <p:extLst>
              <p:ext uri="{D42A27DB-BD31-4B8C-83A1-F6EECF244321}">
                <p14:modId xmlns:p14="http://schemas.microsoft.com/office/powerpoint/2010/main" val="972509374"/>
              </p:ext>
            </p:extLst>
          </p:nvPr>
        </p:nvGraphicFramePr>
        <p:xfrm>
          <a:off x="685800" y="1981200"/>
          <a:ext cx="7772400" cy="4114800"/>
        </p:xfrm>
        <a:graphic>
          <a:graphicData uri="http://schemas.openxmlformats.org/drawingml/2006/chart">
            <c:chart xmlns:c="http://schemas.openxmlformats.org/drawingml/2006/chart" xmlns:r="http://schemas.openxmlformats.org/officeDocument/2006/relationships" r:id="rId3"/>
          </a:graphicData>
        </a:graphic>
      </p:graphicFrame>
      <p:sp>
        <p:nvSpPr>
          <p:cNvPr id="3" name="TextBox 2"/>
          <p:cNvSpPr txBox="1"/>
          <p:nvPr/>
        </p:nvSpPr>
        <p:spPr>
          <a:xfrm>
            <a:off x="16099" y="6396335"/>
            <a:ext cx="3605474" cy="461665"/>
          </a:xfrm>
          <a:prstGeom prst="rect">
            <a:avLst/>
          </a:prstGeom>
          <a:noFill/>
        </p:spPr>
        <p:txBody>
          <a:bodyPr wrap="none" rtlCol="0">
            <a:spAutoFit/>
          </a:bodyPr>
          <a:lstStyle/>
          <a:p>
            <a:pPr fontAlgn="base">
              <a:spcBef>
                <a:spcPct val="0"/>
              </a:spcBef>
              <a:spcAft>
                <a:spcPct val="0"/>
              </a:spcAft>
            </a:pPr>
            <a:r>
              <a:rPr lang="en-US" sz="2400" dirty="0" smtClean="0">
                <a:solidFill>
                  <a:srgbClr val="FFFF00"/>
                </a:solidFill>
              </a:rPr>
              <a:t>Source: </a:t>
            </a:r>
            <a:r>
              <a:rPr lang="en-US" sz="1600" b="1" dirty="0" smtClean="0">
                <a:solidFill>
                  <a:srgbClr val="FFFF00"/>
                </a:solidFill>
              </a:rPr>
              <a:t>USDA2010,USDOC2012</a:t>
            </a:r>
          </a:p>
        </p:txBody>
      </p:sp>
    </p:spTree>
    <p:extLst>
      <p:ext uri="{BB962C8B-B14F-4D97-AF65-F5344CB8AC3E}">
        <p14:creationId xmlns:p14="http://schemas.microsoft.com/office/powerpoint/2010/main" val="34062478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0" y="838200"/>
            <a:ext cx="9143999" cy="1295400"/>
          </a:xfrm>
        </p:spPr>
        <p:txBody>
          <a:bodyPr anchor="t">
            <a:normAutofit fontScale="90000"/>
          </a:bodyPr>
          <a:lstStyle/>
          <a:p>
            <a:pPr algn="ctr"/>
            <a:r>
              <a:rPr lang="en-US" sz="5300" u="sng" dirty="0" smtClean="0">
                <a:effectLst/>
                <a:latin typeface="Arial" pitchFamily="34" charset="0"/>
                <a:cs typeface="Arial" pitchFamily="34" charset="0"/>
              </a:rPr>
              <a:t>US AQUACULTURE</a:t>
            </a:r>
            <a:r>
              <a:rPr lang="en-US" sz="2400" dirty="0" smtClean="0">
                <a:effectLst/>
                <a:latin typeface="Arial" pitchFamily="34" charset="0"/>
                <a:cs typeface="Arial" pitchFamily="34" charset="0"/>
              </a:rPr>
              <a:t/>
            </a:r>
            <a:br>
              <a:rPr lang="en-US" sz="2400" dirty="0" smtClean="0">
                <a:effectLst/>
                <a:latin typeface="Arial" pitchFamily="34" charset="0"/>
                <a:cs typeface="Arial" pitchFamily="34" charset="0"/>
              </a:rPr>
            </a:br>
            <a:r>
              <a:rPr lang="en-US" sz="4000" dirty="0" smtClean="0">
                <a:effectLst/>
                <a:latin typeface="Arial" pitchFamily="34" charset="0"/>
                <a:cs typeface="Arial" pitchFamily="34" charset="0"/>
              </a:rPr>
              <a:t>PRODUCTION</a:t>
            </a:r>
            <a:br>
              <a:rPr lang="en-US" sz="4000" dirty="0" smtClean="0">
                <a:effectLst/>
                <a:latin typeface="Arial" pitchFamily="34" charset="0"/>
                <a:cs typeface="Arial" pitchFamily="34" charset="0"/>
              </a:rPr>
            </a:br>
            <a:endParaRPr lang="en-US" sz="4000" dirty="0">
              <a:effectLst/>
              <a:latin typeface="Arial" pitchFamily="34" charset="0"/>
              <a:cs typeface="Arial" pitchFamily="34" charset="0"/>
            </a:endParaRPr>
          </a:p>
        </p:txBody>
      </p:sp>
      <p:sp>
        <p:nvSpPr>
          <p:cNvPr id="7" name="TextBox 6"/>
          <p:cNvSpPr txBox="1"/>
          <p:nvPr/>
        </p:nvSpPr>
        <p:spPr>
          <a:xfrm>
            <a:off x="6687610" y="6488668"/>
            <a:ext cx="2458878" cy="338554"/>
          </a:xfrm>
          <a:prstGeom prst="rect">
            <a:avLst/>
          </a:prstGeom>
          <a:noFill/>
        </p:spPr>
        <p:txBody>
          <a:bodyPr wrap="none" rtlCol="0">
            <a:spAutoFit/>
          </a:bodyPr>
          <a:lstStyle/>
          <a:p>
            <a:r>
              <a:rPr lang="en-US" sz="1600" b="1" dirty="0" smtClean="0">
                <a:solidFill>
                  <a:srgbClr val="0101DD"/>
                </a:solidFill>
                <a:latin typeface="Arial" pitchFamily="34" charset="0"/>
                <a:cs typeface="Arial" pitchFamily="34" charset="0"/>
              </a:rPr>
              <a:t>MAINE AQUACULTURE</a:t>
            </a:r>
            <a:endParaRPr lang="en-US" sz="1600" b="1" dirty="0">
              <a:solidFill>
                <a:srgbClr val="0101DD"/>
              </a:solidFill>
              <a:latin typeface="Arial" pitchFamily="34" charset="0"/>
              <a:cs typeface="Arial" pitchFamily="34" charset="0"/>
            </a:endParaRPr>
          </a:p>
        </p:txBody>
      </p:sp>
      <p:sp>
        <p:nvSpPr>
          <p:cNvPr id="2" name="Subtitle 1"/>
          <p:cNvSpPr>
            <a:spLocks noGrp="1"/>
          </p:cNvSpPr>
          <p:nvPr>
            <p:ph type="subTitle" idx="1"/>
          </p:nvPr>
        </p:nvSpPr>
        <p:spPr>
          <a:xfrm>
            <a:off x="52930" y="2216681"/>
            <a:ext cx="9070288" cy="4050268"/>
          </a:xfrm>
        </p:spPr>
        <p:txBody>
          <a:bodyPr anchor="t">
            <a:noAutofit/>
          </a:bodyPr>
          <a:lstStyle/>
          <a:p>
            <a:pPr marL="457200" indent="-457200" algn="l">
              <a:buFont typeface="Arial" pitchFamily="34" charset="0"/>
              <a:buChar char="•"/>
            </a:pPr>
            <a:r>
              <a:rPr lang="en-US" sz="2400" b="1" dirty="0" smtClean="0">
                <a:latin typeface="Arial" pitchFamily="34" charset="0"/>
                <a:cs typeface="Arial" pitchFamily="34" charset="0"/>
              </a:rPr>
              <a:t>≈ 81 SPECIES CULTURED</a:t>
            </a:r>
          </a:p>
          <a:p>
            <a:pPr marL="800100" lvl="1" indent="-342900" algn="l">
              <a:buFont typeface="Arial" pitchFamily="34" charset="0"/>
              <a:buChar char="•"/>
            </a:pPr>
            <a:r>
              <a:rPr lang="en-US" sz="1800" b="1" dirty="0" smtClean="0">
                <a:latin typeface="Arial" pitchFamily="34" charset="0"/>
                <a:cs typeface="Arial" pitchFamily="34" charset="0"/>
              </a:rPr>
              <a:t># SPECIES 		47% FRESHWATER  42% SALTWATER</a:t>
            </a:r>
            <a:r>
              <a:rPr lang="en-US" b="1" dirty="0">
                <a:latin typeface="Arial" pitchFamily="34" charset="0"/>
                <a:cs typeface="Arial" pitchFamily="34" charset="0"/>
              </a:rPr>
              <a:t> </a:t>
            </a:r>
            <a:endParaRPr lang="en-US" b="1" dirty="0" smtClean="0">
              <a:latin typeface="Arial" pitchFamily="34" charset="0"/>
              <a:cs typeface="Arial" pitchFamily="34" charset="0"/>
            </a:endParaRPr>
          </a:p>
          <a:p>
            <a:pPr marL="800100" lvl="1" indent="-342900" algn="l">
              <a:buFont typeface="Arial" pitchFamily="34" charset="0"/>
              <a:buChar char="•"/>
            </a:pPr>
            <a:r>
              <a:rPr lang="en-US" sz="1800" b="1" dirty="0" smtClean="0">
                <a:latin typeface="Arial" pitchFamily="34" charset="0"/>
                <a:cs typeface="Arial" pitchFamily="34" charset="0"/>
              </a:rPr>
              <a:t>SPECIES BREAKDOWN	65% FINFISH  35% SHELLFISH</a:t>
            </a:r>
          </a:p>
          <a:p>
            <a:pPr marL="457200" indent="-457200" algn="l">
              <a:buFont typeface="Arial" pitchFamily="34" charset="0"/>
              <a:buChar char="•"/>
            </a:pPr>
            <a:endParaRPr lang="en-US" sz="1000" b="1" dirty="0" smtClean="0">
              <a:latin typeface="Arial" pitchFamily="34" charset="0"/>
              <a:cs typeface="Arial" pitchFamily="34" charset="0"/>
            </a:endParaRPr>
          </a:p>
          <a:p>
            <a:pPr marL="457200" indent="-457200" algn="l">
              <a:buFont typeface="Arial" pitchFamily="34" charset="0"/>
              <a:buChar char="•"/>
            </a:pPr>
            <a:r>
              <a:rPr lang="en-US" sz="2400" b="1" dirty="0" smtClean="0">
                <a:latin typeface="Arial" pitchFamily="34" charset="0"/>
                <a:cs typeface="Arial" pitchFamily="34" charset="0"/>
              </a:rPr>
              <a:t>PRODUCTION </a:t>
            </a:r>
            <a:r>
              <a:rPr lang="en-US" sz="2400" b="1" dirty="0">
                <a:latin typeface="Arial" pitchFamily="34" charset="0"/>
                <a:cs typeface="Arial" pitchFamily="34" charset="0"/>
              </a:rPr>
              <a:t>VOLUME </a:t>
            </a:r>
            <a:r>
              <a:rPr lang="en-US" sz="2400" b="1" dirty="0" smtClean="0">
                <a:latin typeface="Arial" pitchFamily="34" charset="0"/>
                <a:cs typeface="Arial" pitchFamily="34" charset="0"/>
              </a:rPr>
              <a:t>≈ 500,000 METRIC TONS (2008)</a:t>
            </a:r>
          </a:p>
          <a:p>
            <a:pPr marL="800100" lvl="1" indent="-342900" algn="l">
              <a:buClr>
                <a:srgbClr val="0F6FC6"/>
              </a:buClr>
              <a:buFont typeface="Arial" pitchFamily="34" charset="0"/>
              <a:buChar char="•"/>
            </a:pPr>
            <a:r>
              <a:rPr lang="en-US" sz="1800" b="1" dirty="0">
                <a:solidFill>
                  <a:prstClr val="white"/>
                </a:solidFill>
                <a:latin typeface="Arial" pitchFamily="34" charset="0"/>
                <a:cs typeface="Arial" pitchFamily="34" charset="0"/>
              </a:rPr>
              <a:t>TONNAGE 		80% FRESH WATER  20% SALT WATER</a:t>
            </a:r>
          </a:p>
          <a:p>
            <a:pPr marL="457200" indent="-457200" algn="l">
              <a:buFont typeface="Arial" pitchFamily="34" charset="0"/>
              <a:buChar char="•"/>
            </a:pPr>
            <a:endParaRPr lang="en-US" sz="1000" b="1" dirty="0" smtClean="0">
              <a:latin typeface="Arial" pitchFamily="34" charset="0"/>
              <a:cs typeface="Arial" pitchFamily="34" charset="0"/>
            </a:endParaRPr>
          </a:p>
          <a:p>
            <a:pPr marL="457200" indent="-457200" algn="l">
              <a:buFont typeface="Arial" pitchFamily="34" charset="0"/>
              <a:buChar char="•"/>
            </a:pPr>
            <a:r>
              <a:rPr lang="en-US" sz="2400" b="1" dirty="0" smtClean="0">
                <a:latin typeface="Arial" pitchFamily="34" charset="0"/>
                <a:cs typeface="Arial" pitchFamily="34" charset="0"/>
              </a:rPr>
              <a:t>COMBINED VALUE $1.1 BILLION</a:t>
            </a:r>
          </a:p>
          <a:p>
            <a:pPr marL="171450" indent="-171450" algn="l">
              <a:buFont typeface="Arial" pitchFamily="34" charset="0"/>
              <a:buChar char="•"/>
            </a:pPr>
            <a:endParaRPr lang="en-US" sz="1000" b="1" dirty="0" smtClean="0">
              <a:latin typeface="Arial" pitchFamily="34" charset="0"/>
              <a:cs typeface="Arial" pitchFamily="34" charset="0"/>
            </a:endParaRPr>
          </a:p>
          <a:p>
            <a:pPr marL="457200" indent="-457200" algn="l">
              <a:buFont typeface="Arial" pitchFamily="34" charset="0"/>
              <a:buChar char="•"/>
            </a:pPr>
            <a:r>
              <a:rPr lang="en-US" sz="2400" b="1" dirty="0" smtClean="0">
                <a:latin typeface="Arial" pitchFamily="34" charset="0"/>
                <a:cs typeface="Arial" pitchFamily="34" charset="0"/>
              </a:rPr>
              <a:t>1.8% ANNUAL GROWTH RATE 1980 – 2008</a:t>
            </a:r>
          </a:p>
          <a:p>
            <a:pPr marL="171450" indent="-171450" algn="l">
              <a:buFont typeface="Arial" pitchFamily="34" charset="0"/>
              <a:buChar char="•"/>
            </a:pPr>
            <a:endParaRPr lang="en-US" sz="1000" b="1" dirty="0" smtClean="0">
              <a:latin typeface="Arial" pitchFamily="34" charset="0"/>
              <a:cs typeface="Arial" pitchFamily="34" charset="0"/>
            </a:endParaRPr>
          </a:p>
          <a:p>
            <a:pPr marL="285750" indent="-285750" algn="l">
              <a:buFont typeface="Arial" pitchFamily="34" charset="0"/>
              <a:buChar char="•"/>
            </a:pPr>
            <a:endParaRPr lang="en-US" sz="1400" b="1" dirty="0" smtClean="0">
              <a:latin typeface="Arial" pitchFamily="34" charset="0"/>
              <a:cs typeface="Arial" pitchFamily="34" charset="0"/>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83043" y="6266949"/>
            <a:ext cx="466790" cy="609600"/>
          </a:xfrm>
          <a:prstGeom prst="rect">
            <a:avLst/>
          </a:prstGeom>
        </p:spPr>
      </p:pic>
      <p:sp>
        <p:nvSpPr>
          <p:cNvPr id="3" name="TextBox 2"/>
          <p:cNvSpPr txBox="1"/>
          <p:nvPr/>
        </p:nvSpPr>
        <p:spPr>
          <a:xfrm>
            <a:off x="457200" y="6513355"/>
            <a:ext cx="3309047" cy="338554"/>
          </a:xfrm>
          <a:prstGeom prst="rect">
            <a:avLst/>
          </a:prstGeom>
          <a:noFill/>
        </p:spPr>
        <p:txBody>
          <a:bodyPr wrap="none" rtlCol="0">
            <a:spAutoFit/>
          </a:bodyPr>
          <a:lstStyle/>
          <a:p>
            <a:r>
              <a:rPr lang="en-US" sz="1600" dirty="0" smtClean="0">
                <a:latin typeface="Arial" pitchFamily="34" charset="0"/>
                <a:cs typeface="Arial" pitchFamily="34" charset="0"/>
              </a:rPr>
              <a:t>SOURCE: USDA 2011, FAO 2012</a:t>
            </a:r>
            <a:endParaRPr lang="en-US" sz="1600" dirty="0">
              <a:latin typeface="Arial" pitchFamily="34" charset="0"/>
              <a:cs typeface="Arial" pitchFamily="34" charset="0"/>
            </a:endParaRPr>
          </a:p>
        </p:txBody>
      </p:sp>
    </p:spTree>
    <p:extLst>
      <p:ext uri="{BB962C8B-B14F-4D97-AF65-F5344CB8AC3E}">
        <p14:creationId xmlns:p14="http://schemas.microsoft.com/office/powerpoint/2010/main" val="960836948"/>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685800" y="0"/>
            <a:ext cx="7772400" cy="1447800"/>
          </a:xfrm>
        </p:spPr>
        <p:txBody>
          <a:bodyPr/>
          <a:lstStyle/>
          <a:p>
            <a:pPr eaLnBrk="1" hangingPunct="1"/>
            <a:r>
              <a:rPr lang="en-US" b="1" dirty="0" smtClean="0"/>
              <a:t>MAINE AQUACULTURE</a:t>
            </a:r>
            <a:br>
              <a:rPr lang="en-US" b="1" dirty="0" smtClean="0"/>
            </a:br>
            <a:r>
              <a:rPr lang="en-US" sz="3600" b="1" dirty="0" smtClean="0"/>
              <a:t>2014</a:t>
            </a:r>
            <a:endParaRPr lang="en-US" sz="1600" b="1" dirty="0" smtClean="0"/>
          </a:p>
        </p:txBody>
      </p:sp>
      <p:sp>
        <p:nvSpPr>
          <p:cNvPr id="17411" name="Rectangle 3"/>
          <p:cNvSpPr>
            <a:spLocks noGrp="1" noChangeArrowheads="1"/>
          </p:cNvSpPr>
          <p:nvPr>
            <p:ph type="body" idx="1"/>
          </p:nvPr>
        </p:nvSpPr>
        <p:spPr>
          <a:xfrm>
            <a:off x="0" y="1600200"/>
            <a:ext cx="9144000" cy="5257800"/>
          </a:xfrm>
        </p:spPr>
        <p:txBody>
          <a:bodyPr/>
          <a:lstStyle/>
          <a:p>
            <a:pPr eaLnBrk="1" hangingPunct="1">
              <a:lnSpc>
                <a:spcPct val="90000"/>
              </a:lnSpc>
              <a:defRPr/>
            </a:pPr>
            <a:r>
              <a:rPr lang="en-US" sz="2400" b="1" dirty="0" smtClean="0">
                <a:solidFill>
                  <a:schemeClr val="tx2"/>
                </a:solidFill>
              </a:rPr>
              <a:t>FRESHWATER AND SALTWATER</a:t>
            </a:r>
          </a:p>
          <a:p>
            <a:pPr eaLnBrk="1" hangingPunct="1">
              <a:lnSpc>
                <a:spcPct val="90000"/>
              </a:lnSpc>
              <a:defRPr/>
            </a:pPr>
            <a:endParaRPr lang="en-US" sz="1400" b="1" dirty="0" smtClean="0">
              <a:solidFill>
                <a:schemeClr val="tx2"/>
              </a:solidFill>
            </a:endParaRPr>
          </a:p>
          <a:p>
            <a:pPr eaLnBrk="1" hangingPunct="1">
              <a:lnSpc>
                <a:spcPct val="90000"/>
              </a:lnSpc>
              <a:defRPr/>
            </a:pPr>
            <a:r>
              <a:rPr lang="en-US" sz="2400" b="1" dirty="0" smtClean="0">
                <a:solidFill>
                  <a:schemeClr val="tx2"/>
                </a:solidFill>
              </a:rPr>
              <a:t>&gt; 24 DIFFERENT SPECIES GROWN</a:t>
            </a:r>
          </a:p>
          <a:p>
            <a:pPr eaLnBrk="1" hangingPunct="1">
              <a:lnSpc>
                <a:spcPct val="90000"/>
              </a:lnSpc>
              <a:defRPr/>
            </a:pPr>
            <a:endParaRPr lang="en-US" sz="1400" b="1" dirty="0">
              <a:solidFill>
                <a:schemeClr val="tx2"/>
              </a:solidFill>
            </a:endParaRPr>
          </a:p>
          <a:p>
            <a:pPr eaLnBrk="1" hangingPunct="1">
              <a:lnSpc>
                <a:spcPct val="90000"/>
              </a:lnSpc>
              <a:defRPr/>
            </a:pPr>
            <a:r>
              <a:rPr lang="en-US" sz="2400" b="1" dirty="0" smtClean="0">
                <a:solidFill>
                  <a:schemeClr val="tx2"/>
                </a:solidFill>
              </a:rPr>
              <a:t>180 FARMS</a:t>
            </a:r>
          </a:p>
          <a:p>
            <a:pPr eaLnBrk="1" hangingPunct="1">
              <a:lnSpc>
                <a:spcPct val="90000"/>
              </a:lnSpc>
              <a:defRPr/>
            </a:pPr>
            <a:endParaRPr lang="en-US" sz="1400" b="1" dirty="0">
              <a:solidFill>
                <a:schemeClr val="tx2"/>
              </a:solidFill>
            </a:endParaRPr>
          </a:p>
          <a:p>
            <a:pPr eaLnBrk="1" hangingPunct="1">
              <a:lnSpc>
                <a:spcPct val="90000"/>
              </a:lnSpc>
              <a:defRPr/>
            </a:pPr>
            <a:r>
              <a:rPr lang="en-US" sz="2400" b="1" dirty="0" smtClean="0">
                <a:solidFill>
                  <a:schemeClr val="tx2"/>
                </a:solidFill>
              </a:rPr>
              <a:t>90 BUSINESS ENTITIES</a:t>
            </a:r>
          </a:p>
          <a:p>
            <a:pPr eaLnBrk="1" hangingPunct="1">
              <a:lnSpc>
                <a:spcPct val="90000"/>
              </a:lnSpc>
              <a:defRPr/>
            </a:pPr>
            <a:endParaRPr lang="en-US" sz="1400" b="1" dirty="0">
              <a:solidFill>
                <a:schemeClr val="tx2"/>
              </a:solidFill>
            </a:endParaRPr>
          </a:p>
          <a:p>
            <a:pPr eaLnBrk="1" hangingPunct="1">
              <a:lnSpc>
                <a:spcPct val="90000"/>
              </a:lnSpc>
              <a:defRPr/>
            </a:pPr>
            <a:r>
              <a:rPr lang="en-US" sz="2400" b="1" dirty="0" smtClean="0">
                <a:solidFill>
                  <a:schemeClr val="tx2"/>
                </a:solidFill>
              </a:rPr>
              <a:t>1304 ACRES</a:t>
            </a:r>
          </a:p>
          <a:p>
            <a:pPr eaLnBrk="1" hangingPunct="1">
              <a:lnSpc>
                <a:spcPct val="90000"/>
              </a:lnSpc>
              <a:defRPr/>
            </a:pPr>
            <a:endParaRPr lang="en-US" sz="1400" b="1" dirty="0">
              <a:solidFill>
                <a:schemeClr val="tx2"/>
              </a:solidFill>
            </a:endParaRPr>
          </a:p>
          <a:p>
            <a:pPr eaLnBrk="1" hangingPunct="1">
              <a:lnSpc>
                <a:spcPct val="90000"/>
              </a:lnSpc>
              <a:defRPr/>
            </a:pPr>
            <a:r>
              <a:rPr lang="en-US" sz="2400" b="1" dirty="0" smtClean="0">
                <a:solidFill>
                  <a:schemeClr val="tx2"/>
                </a:solidFill>
              </a:rPr>
              <a:t>480 GOODS AND SERVICES COMPANIES</a:t>
            </a:r>
          </a:p>
          <a:p>
            <a:pPr eaLnBrk="1" hangingPunct="1">
              <a:lnSpc>
                <a:spcPct val="90000"/>
              </a:lnSpc>
              <a:defRPr/>
            </a:pPr>
            <a:endParaRPr lang="en-US" sz="1400" b="1" dirty="0">
              <a:solidFill>
                <a:schemeClr val="tx2"/>
              </a:solidFill>
            </a:endParaRPr>
          </a:p>
          <a:p>
            <a:pPr eaLnBrk="1" hangingPunct="1">
              <a:lnSpc>
                <a:spcPct val="90000"/>
              </a:lnSpc>
              <a:defRPr/>
            </a:pPr>
            <a:r>
              <a:rPr lang="en-US" sz="2400" b="1" dirty="0" smtClean="0">
                <a:solidFill>
                  <a:schemeClr val="tx2"/>
                </a:solidFill>
              </a:rPr>
              <a:t>$50 -100 MILLION FARM GATE</a:t>
            </a:r>
          </a:p>
          <a:p>
            <a:pPr eaLnBrk="1" hangingPunct="1">
              <a:lnSpc>
                <a:spcPct val="90000"/>
              </a:lnSpc>
              <a:defRPr/>
            </a:pPr>
            <a:endParaRPr lang="en-US" sz="1400" b="1" dirty="0">
              <a:solidFill>
                <a:schemeClr val="tx2"/>
              </a:solidFill>
            </a:endParaRPr>
          </a:p>
          <a:p>
            <a:pPr eaLnBrk="1" hangingPunct="1">
              <a:lnSpc>
                <a:spcPct val="90000"/>
              </a:lnSpc>
              <a:defRPr/>
            </a:pPr>
            <a:r>
              <a:rPr lang="en-US" sz="2400" b="1" dirty="0" smtClean="0">
                <a:solidFill>
                  <a:schemeClr val="tx2"/>
                </a:solidFill>
              </a:rPr>
              <a:t>550 – 650 EMPLOYED</a:t>
            </a:r>
            <a:endParaRPr lang="en-US" sz="1800" b="1" dirty="0" smtClean="0"/>
          </a:p>
          <a:p>
            <a:pPr lvl="1" eaLnBrk="1" hangingPunct="1">
              <a:lnSpc>
                <a:spcPct val="90000"/>
              </a:lnSpc>
              <a:buFontTx/>
              <a:buNone/>
              <a:defRPr/>
            </a:pPr>
            <a:endParaRPr lang="en-US" sz="1800" b="1" dirty="0" smtClean="0"/>
          </a:p>
        </p:txBody>
      </p:sp>
    </p:spTree>
    <p:extLst>
      <p:ext uri="{BB962C8B-B14F-4D97-AF65-F5344CB8AC3E}">
        <p14:creationId xmlns:p14="http://schemas.microsoft.com/office/powerpoint/2010/main" val="1318648856"/>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efault Design">
  <a:themeElements>
    <a:clrScheme name="Default Design 8">
      <a:dk1>
        <a:srgbClr val="808080"/>
      </a:dk1>
      <a:lt1>
        <a:srgbClr val="FFFF00"/>
      </a:lt1>
      <a:dk2>
        <a:srgbClr val="000099"/>
      </a:dk2>
      <a:lt2>
        <a:srgbClr val="FFFF00"/>
      </a:lt2>
      <a:accent1>
        <a:srgbClr val="00CC99"/>
      </a:accent1>
      <a:accent2>
        <a:srgbClr val="3333CC"/>
      </a:accent2>
      <a:accent3>
        <a:srgbClr val="AAAACA"/>
      </a:accent3>
      <a:accent4>
        <a:srgbClr val="DADA00"/>
      </a:accent4>
      <a:accent5>
        <a:srgbClr val="AAE2CA"/>
      </a:accent5>
      <a:accent6>
        <a:srgbClr val="2D2DB9"/>
      </a:accent6>
      <a:hlink>
        <a:srgbClr val="CCCCFF"/>
      </a:hlink>
      <a:folHlink>
        <a:srgbClr val="B2B2B2"/>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Default Design 8">
        <a:dk1>
          <a:srgbClr val="808080"/>
        </a:dk1>
        <a:lt1>
          <a:srgbClr val="FFFF00"/>
        </a:lt1>
        <a:dk2>
          <a:srgbClr val="000099"/>
        </a:dk2>
        <a:lt2>
          <a:srgbClr val="FFFF00"/>
        </a:lt2>
        <a:accent1>
          <a:srgbClr val="00CC99"/>
        </a:accent1>
        <a:accent2>
          <a:srgbClr val="3333CC"/>
        </a:accent2>
        <a:accent3>
          <a:srgbClr val="AAAACA"/>
        </a:accent3>
        <a:accent4>
          <a:srgbClr val="DADA00"/>
        </a:accent4>
        <a:accent5>
          <a:srgbClr val="AAE2CA"/>
        </a:accent5>
        <a:accent6>
          <a:srgbClr val="2D2DB9"/>
        </a:accent6>
        <a:hlink>
          <a:srgbClr val="CCCCFF"/>
        </a:hlink>
        <a:folHlink>
          <a:srgbClr val="B2B2B2"/>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Default Design">
  <a:themeElements>
    <a:clrScheme name="Default Design 8">
      <a:dk1>
        <a:srgbClr val="808080"/>
      </a:dk1>
      <a:lt1>
        <a:srgbClr val="FFFF00"/>
      </a:lt1>
      <a:dk2>
        <a:srgbClr val="000099"/>
      </a:dk2>
      <a:lt2>
        <a:srgbClr val="FFFF00"/>
      </a:lt2>
      <a:accent1>
        <a:srgbClr val="00CC99"/>
      </a:accent1>
      <a:accent2>
        <a:srgbClr val="3333CC"/>
      </a:accent2>
      <a:accent3>
        <a:srgbClr val="AAAACA"/>
      </a:accent3>
      <a:accent4>
        <a:srgbClr val="DADA00"/>
      </a:accent4>
      <a:accent5>
        <a:srgbClr val="AAE2CA"/>
      </a:accent5>
      <a:accent6>
        <a:srgbClr val="2D2DB9"/>
      </a:accent6>
      <a:hlink>
        <a:srgbClr val="CCCCFF"/>
      </a:hlink>
      <a:folHlink>
        <a:srgbClr val="B2B2B2"/>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Default Design 8">
        <a:dk1>
          <a:srgbClr val="808080"/>
        </a:dk1>
        <a:lt1>
          <a:srgbClr val="FFFF00"/>
        </a:lt1>
        <a:dk2>
          <a:srgbClr val="000099"/>
        </a:dk2>
        <a:lt2>
          <a:srgbClr val="FFFF00"/>
        </a:lt2>
        <a:accent1>
          <a:srgbClr val="00CC99"/>
        </a:accent1>
        <a:accent2>
          <a:srgbClr val="3333CC"/>
        </a:accent2>
        <a:accent3>
          <a:srgbClr val="AAAACA"/>
        </a:accent3>
        <a:accent4>
          <a:srgbClr val="DADA00"/>
        </a:accent4>
        <a:accent5>
          <a:srgbClr val="AAE2CA"/>
        </a:accent5>
        <a:accent6>
          <a:srgbClr val="2D2DB9"/>
        </a:accent6>
        <a:hlink>
          <a:srgbClr val="CCCCFF"/>
        </a:hlink>
        <a:folHlink>
          <a:srgbClr val="B2B2B2"/>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2_Default Design">
  <a:themeElements>
    <a:clrScheme name="Default Design 8">
      <a:dk1>
        <a:srgbClr val="808080"/>
      </a:dk1>
      <a:lt1>
        <a:srgbClr val="FFFF00"/>
      </a:lt1>
      <a:dk2>
        <a:srgbClr val="000099"/>
      </a:dk2>
      <a:lt2>
        <a:srgbClr val="FFFF00"/>
      </a:lt2>
      <a:accent1>
        <a:srgbClr val="00CC99"/>
      </a:accent1>
      <a:accent2>
        <a:srgbClr val="3333CC"/>
      </a:accent2>
      <a:accent3>
        <a:srgbClr val="AAAACA"/>
      </a:accent3>
      <a:accent4>
        <a:srgbClr val="DADA00"/>
      </a:accent4>
      <a:accent5>
        <a:srgbClr val="AAE2CA"/>
      </a:accent5>
      <a:accent6>
        <a:srgbClr val="2D2DB9"/>
      </a:accent6>
      <a:hlink>
        <a:srgbClr val="CCCCFF"/>
      </a:hlink>
      <a:folHlink>
        <a:srgbClr val="B2B2B2"/>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Default Design 8">
        <a:dk1>
          <a:srgbClr val="808080"/>
        </a:dk1>
        <a:lt1>
          <a:srgbClr val="FFFF00"/>
        </a:lt1>
        <a:dk2>
          <a:srgbClr val="000099"/>
        </a:dk2>
        <a:lt2>
          <a:srgbClr val="FFFF00"/>
        </a:lt2>
        <a:accent1>
          <a:srgbClr val="00CC99"/>
        </a:accent1>
        <a:accent2>
          <a:srgbClr val="3333CC"/>
        </a:accent2>
        <a:accent3>
          <a:srgbClr val="AAAACA"/>
        </a:accent3>
        <a:accent4>
          <a:srgbClr val="DADA00"/>
        </a:accent4>
        <a:accent5>
          <a:srgbClr val="AAE2CA"/>
        </a:accent5>
        <a:accent6>
          <a:srgbClr val="2D2DB9"/>
        </a:accent6>
        <a:hlink>
          <a:srgbClr val="CCCCFF"/>
        </a:hlink>
        <a:folHlink>
          <a:srgbClr val="B2B2B2"/>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3_Default Design">
  <a:themeElements>
    <a:clrScheme name="Default Design 8">
      <a:dk1>
        <a:srgbClr val="808080"/>
      </a:dk1>
      <a:lt1>
        <a:srgbClr val="FFFF00"/>
      </a:lt1>
      <a:dk2>
        <a:srgbClr val="000099"/>
      </a:dk2>
      <a:lt2>
        <a:srgbClr val="FFFF00"/>
      </a:lt2>
      <a:accent1>
        <a:srgbClr val="00CC99"/>
      </a:accent1>
      <a:accent2>
        <a:srgbClr val="3333CC"/>
      </a:accent2>
      <a:accent3>
        <a:srgbClr val="AAAACA"/>
      </a:accent3>
      <a:accent4>
        <a:srgbClr val="DADA00"/>
      </a:accent4>
      <a:accent5>
        <a:srgbClr val="AAE2CA"/>
      </a:accent5>
      <a:accent6>
        <a:srgbClr val="2D2DB9"/>
      </a:accent6>
      <a:hlink>
        <a:srgbClr val="CCCCFF"/>
      </a:hlink>
      <a:folHlink>
        <a:srgbClr val="B2B2B2"/>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Default Design 8">
        <a:dk1>
          <a:srgbClr val="808080"/>
        </a:dk1>
        <a:lt1>
          <a:srgbClr val="FFFF00"/>
        </a:lt1>
        <a:dk2>
          <a:srgbClr val="000099"/>
        </a:dk2>
        <a:lt2>
          <a:srgbClr val="FFFF00"/>
        </a:lt2>
        <a:accent1>
          <a:srgbClr val="00CC99"/>
        </a:accent1>
        <a:accent2>
          <a:srgbClr val="3333CC"/>
        </a:accent2>
        <a:accent3>
          <a:srgbClr val="AAAACA"/>
        </a:accent3>
        <a:accent4>
          <a:srgbClr val="DADA00"/>
        </a:accent4>
        <a:accent5>
          <a:srgbClr val="AAE2CA"/>
        </a:accent5>
        <a:accent6>
          <a:srgbClr val="2D2DB9"/>
        </a:accent6>
        <a:hlink>
          <a:srgbClr val="CCCCFF"/>
        </a:hlink>
        <a:folHlink>
          <a:srgbClr val="B2B2B2"/>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8_Default Design">
  <a:themeElements>
    <a:clrScheme name="Default Design 8">
      <a:dk1>
        <a:srgbClr val="808080"/>
      </a:dk1>
      <a:lt1>
        <a:srgbClr val="FFFF00"/>
      </a:lt1>
      <a:dk2>
        <a:srgbClr val="000099"/>
      </a:dk2>
      <a:lt2>
        <a:srgbClr val="FFFF00"/>
      </a:lt2>
      <a:accent1>
        <a:srgbClr val="00CC99"/>
      </a:accent1>
      <a:accent2>
        <a:srgbClr val="3333CC"/>
      </a:accent2>
      <a:accent3>
        <a:srgbClr val="AAAACA"/>
      </a:accent3>
      <a:accent4>
        <a:srgbClr val="DADA00"/>
      </a:accent4>
      <a:accent5>
        <a:srgbClr val="AAE2CA"/>
      </a:accent5>
      <a:accent6>
        <a:srgbClr val="2D2DB9"/>
      </a:accent6>
      <a:hlink>
        <a:srgbClr val="CCCCFF"/>
      </a:hlink>
      <a:folHlink>
        <a:srgbClr val="B2B2B2"/>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Default Design 8">
        <a:dk1>
          <a:srgbClr val="808080"/>
        </a:dk1>
        <a:lt1>
          <a:srgbClr val="FFFF00"/>
        </a:lt1>
        <a:dk2>
          <a:srgbClr val="000099"/>
        </a:dk2>
        <a:lt2>
          <a:srgbClr val="FFFF00"/>
        </a:lt2>
        <a:accent1>
          <a:srgbClr val="00CC99"/>
        </a:accent1>
        <a:accent2>
          <a:srgbClr val="3333CC"/>
        </a:accent2>
        <a:accent3>
          <a:srgbClr val="AAAACA"/>
        </a:accent3>
        <a:accent4>
          <a:srgbClr val="DADA00"/>
        </a:accent4>
        <a:accent5>
          <a:srgbClr val="AAE2CA"/>
        </a:accent5>
        <a:accent6>
          <a:srgbClr val="2D2DB9"/>
        </a:accent6>
        <a:hlink>
          <a:srgbClr val="CCCCFF"/>
        </a:hlink>
        <a:folHlink>
          <a:srgbClr val="B2B2B2"/>
        </a:folHlink>
      </a:clrScheme>
      <a:clrMap bg1="dk2" tx1="lt1" bg2="dk1" tx2="lt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10_Default Design">
  <a:themeElements>
    <a:clrScheme name="Default Design 8">
      <a:dk1>
        <a:srgbClr val="808080"/>
      </a:dk1>
      <a:lt1>
        <a:srgbClr val="FFFF00"/>
      </a:lt1>
      <a:dk2>
        <a:srgbClr val="000099"/>
      </a:dk2>
      <a:lt2>
        <a:srgbClr val="FFFF00"/>
      </a:lt2>
      <a:accent1>
        <a:srgbClr val="00CC99"/>
      </a:accent1>
      <a:accent2>
        <a:srgbClr val="3333CC"/>
      </a:accent2>
      <a:accent3>
        <a:srgbClr val="AAAACA"/>
      </a:accent3>
      <a:accent4>
        <a:srgbClr val="DADA00"/>
      </a:accent4>
      <a:accent5>
        <a:srgbClr val="AAE2CA"/>
      </a:accent5>
      <a:accent6>
        <a:srgbClr val="2D2DB9"/>
      </a:accent6>
      <a:hlink>
        <a:srgbClr val="CCCCFF"/>
      </a:hlink>
      <a:folHlink>
        <a:srgbClr val="B2B2B2"/>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Default Design 8">
        <a:dk1>
          <a:srgbClr val="808080"/>
        </a:dk1>
        <a:lt1>
          <a:srgbClr val="FFFF00"/>
        </a:lt1>
        <a:dk2>
          <a:srgbClr val="000099"/>
        </a:dk2>
        <a:lt2>
          <a:srgbClr val="FFFF00"/>
        </a:lt2>
        <a:accent1>
          <a:srgbClr val="00CC99"/>
        </a:accent1>
        <a:accent2>
          <a:srgbClr val="3333CC"/>
        </a:accent2>
        <a:accent3>
          <a:srgbClr val="AAAACA"/>
        </a:accent3>
        <a:accent4>
          <a:srgbClr val="DADA00"/>
        </a:accent4>
        <a:accent5>
          <a:srgbClr val="AAE2CA"/>
        </a:accent5>
        <a:accent6>
          <a:srgbClr val="2D2DB9"/>
        </a:accent6>
        <a:hlink>
          <a:srgbClr val="CCCCFF"/>
        </a:hlink>
        <a:folHlink>
          <a:srgbClr val="B2B2B2"/>
        </a:folHlink>
      </a:clrScheme>
      <a:clrMap bg1="dk2" tx1="lt1" bg2="dk1" tx2="lt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1_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Times"/>
        <a:ea typeface=""/>
        <a:cs typeface=""/>
      </a:majorFont>
      <a:minorFont>
        <a:latin typeface="Time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pitchFamily="-9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pitchFamily="-96"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2881</TotalTime>
  <Words>1116</Words>
  <Application>Microsoft Macintosh PowerPoint</Application>
  <PresentationFormat>On-screen Show (4:3)</PresentationFormat>
  <Paragraphs>315</Paragraphs>
  <Slides>24</Slides>
  <Notes>9</Notes>
  <HiddenSlides>0</HiddenSlides>
  <MMClips>0</MMClips>
  <ScaleCrop>false</ScaleCrop>
  <HeadingPairs>
    <vt:vector size="4" baseType="variant">
      <vt:variant>
        <vt:lpstr>Theme</vt:lpstr>
      </vt:variant>
      <vt:variant>
        <vt:i4>8</vt:i4>
      </vt:variant>
      <vt:variant>
        <vt:lpstr>Slide Titles</vt:lpstr>
      </vt:variant>
      <vt:variant>
        <vt:i4>24</vt:i4>
      </vt:variant>
    </vt:vector>
  </HeadingPairs>
  <TitlesOfParts>
    <vt:vector size="32" baseType="lpstr">
      <vt:lpstr>Flow</vt:lpstr>
      <vt:lpstr>Default Design</vt:lpstr>
      <vt:lpstr>1_Default Design</vt:lpstr>
      <vt:lpstr>2_Default Design</vt:lpstr>
      <vt:lpstr>3_Default Design</vt:lpstr>
      <vt:lpstr>8_Default Design</vt:lpstr>
      <vt:lpstr>10_Default Design</vt:lpstr>
      <vt:lpstr>1_Blank Presentation</vt:lpstr>
      <vt:lpstr> GROWING MAINES FUTURE    GOOD JOBS -  RESPONSIBLE STEWARDSHIP -  HEALTHY FOOD</vt:lpstr>
      <vt:lpstr>GLOBAL FOOD CRISIS</vt:lpstr>
      <vt:lpstr>PowerPoint Presentation</vt:lpstr>
      <vt:lpstr>PowerPoint Presentation</vt:lpstr>
      <vt:lpstr>SEAFOOD AS PART OF THE SOLUTION AQUACULTURE IS THE FUTURE</vt:lpstr>
      <vt:lpstr>NATIONAL CONTEXT</vt:lpstr>
      <vt:lpstr>SHARE OF CONSUMPTION SUPPLIED BY DOMESTIC PRODUCTION</vt:lpstr>
      <vt:lpstr>US AQUACULTURE PRODUCTION </vt:lpstr>
      <vt:lpstr>MAINE AQUACULTURE 2014</vt:lpstr>
      <vt:lpstr>MAINE AQUACULTURE HISTORY</vt:lpstr>
      <vt:lpstr>MAINE AQUACULTURE ECONOMIC IMPACT (ANNUAL AVERAGE BASED ON 1998-2003)</vt:lpstr>
      <vt:lpstr> STRENGTHS</vt:lpstr>
      <vt:lpstr>IMPEDIMENTS</vt:lpstr>
      <vt:lpstr>PowerPoint Presentation</vt:lpstr>
      <vt:lpstr>COSTS AND COMPETITIVE POSITION</vt:lpstr>
      <vt:lpstr>STIMULATING ECONOMIC DEVELOPMENT</vt:lpstr>
      <vt:lpstr>STIMULATING ECONOMIC DEVELOPMENT</vt:lpstr>
      <vt:lpstr>STIMULATING ECONOMIC DEVELOPMENT INVESTOR CONFIDENCE</vt:lpstr>
      <vt:lpstr>NEW AQUATIC FARMING PARIDIGMS</vt:lpstr>
      <vt:lpstr>PowerPoint Presentation</vt:lpstr>
      <vt:lpstr>PowerPoint Presentation</vt:lpstr>
      <vt:lpstr>MAINE HAS LONG HISTORY OF WORKING LANDSCAPES AND WATERFRONTS</vt:lpstr>
      <vt:lpstr>PowerPoint Presentation</vt:lpstr>
      <vt:lpstr>OPPORTUNITIES AND ADVANTAGES</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c-bass</dc:creator>
  <cp:lastModifiedBy>Anne Langston</cp:lastModifiedBy>
  <cp:revision>189</cp:revision>
  <cp:lastPrinted>2013-01-16T19:21:47Z</cp:lastPrinted>
  <dcterms:created xsi:type="dcterms:W3CDTF">2012-10-17T14:01:31Z</dcterms:created>
  <dcterms:modified xsi:type="dcterms:W3CDTF">2015-01-14T16:31:55Z</dcterms:modified>
</cp:coreProperties>
</file>